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173EDC-393B-429A-8AC7-A59ED65EA867}" type="datetimeFigureOut">
              <a:rPr lang="en-US" smtClean="0"/>
              <a:t>10/14/2021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3C602C-DD5C-4A4A-ADC7-BE75211BC417}" type="slidenum">
              <a:rPr lang="en-US" smtClean="0"/>
              <a:t>‹#›</a:t>
            </a:fld>
            <a:endParaRPr lang="en-US"/>
          </a:p>
        </p:txBody>
      </p:sp>
    </p:spTree>
    <p:extLst>
      <p:ext uri="{BB962C8B-B14F-4D97-AF65-F5344CB8AC3E}">
        <p14:creationId xmlns:p14="http://schemas.microsoft.com/office/powerpoint/2010/main" val="61366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Good morning and welcome all to this PowerPoint presentation. The presentation is about creating draft that advices a client on his international aspirations. Thank you for taking time out of your busy schedules to listen to this proposal. My name is </a:t>
            </a:r>
            <a:r>
              <a:rPr lang="en-US" sz="12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name</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and I hope that by the end of this presentation, the organization will be able to advice clients on how to make their businesses boom internationally.</a:t>
            </a:r>
          </a:p>
          <a:p>
            <a:endParaRPr lang="en-US" dirty="0"/>
          </a:p>
          <a:p>
            <a:endParaRPr lang="en-US" dirty="0"/>
          </a:p>
        </p:txBody>
      </p:sp>
      <p:sp>
        <p:nvSpPr>
          <p:cNvPr id="4" name="Slide Number Placeholder 3"/>
          <p:cNvSpPr>
            <a:spLocks noGrp="1"/>
          </p:cNvSpPr>
          <p:nvPr>
            <p:ph type="sldNum" sz="quarter" idx="5"/>
          </p:nvPr>
        </p:nvSpPr>
        <p:spPr/>
        <p:txBody>
          <a:bodyPr/>
          <a:lstStyle/>
          <a:p>
            <a:fld id="{0D3C602C-DD5C-4A4A-ADC7-BE75211BC417}" type="slidenum">
              <a:rPr lang="en-US" smtClean="0"/>
              <a:t>1</a:t>
            </a:fld>
            <a:endParaRPr lang="en-US"/>
          </a:p>
        </p:txBody>
      </p:sp>
    </p:spTree>
    <p:extLst>
      <p:ext uri="{BB962C8B-B14F-4D97-AF65-F5344CB8AC3E}">
        <p14:creationId xmlns:p14="http://schemas.microsoft.com/office/powerpoint/2010/main" val="2147920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rPr>
              <a:t>Expanding businesses to a global level requires organizations to analyze their accounting practices. Diversity in accounting refers to the differences in utilizing and recording financial information in different countries. Diversity in accounting is important since it leads to higher innovation revenue within the institution. Organization culture refers to a collection of practices, expectations, and values that inform and act as guidance to all team members. That is, it presents a collection of traits that define what the company is. Business operations refers to different activities that an organization engage in routinely to ensure the value of the enterprise, and make a profit. Business operations within the institution change as the business evolves over years, thus management should make effective plans to accommodate those changes</a:t>
            </a:r>
            <a:endParaRPr lang="en-US" dirty="0"/>
          </a:p>
          <a:p>
            <a:endParaRPr lang="en-US" dirty="0"/>
          </a:p>
        </p:txBody>
      </p:sp>
      <p:sp>
        <p:nvSpPr>
          <p:cNvPr id="4" name="Slide Number Placeholder 3"/>
          <p:cNvSpPr>
            <a:spLocks noGrp="1"/>
          </p:cNvSpPr>
          <p:nvPr>
            <p:ph type="sldNum" sz="quarter" idx="5"/>
          </p:nvPr>
        </p:nvSpPr>
        <p:spPr/>
        <p:txBody>
          <a:bodyPr/>
          <a:lstStyle/>
          <a:p>
            <a:fld id="{0D3C602C-DD5C-4A4A-ADC7-BE75211BC417}" type="slidenum">
              <a:rPr lang="en-US" smtClean="0"/>
              <a:t>2</a:t>
            </a:fld>
            <a:endParaRPr lang="en-US"/>
          </a:p>
        </p:txBody>
      </p:sp>
    </p:spTree>
    <p:extLst>
      <p:ext uri="{BB962C8B-B14F-4D97-AF65-F5344CB8AC3E}">
        <p14:creationId xmlns:p14="http://schemas.microsoft.com/office/powerpoint/2010/main" val="1637593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Since a lot of American business are facing challenges handling diversity when dealing with different accounting principles. While major companies are able to deal with these differences without the interference of routine activities, environmental issues in foreign nations may affect this accounting. These environmental issues may involve different inflation rates, loan loss provisions, foreign operations, and differences in cash equivalents. First, accounting diversification will lead to major business organizations being unable to find methods of appropriating Inflation rates since most people will utilize different methods. Moreover, banks in foreign banks may require an organization to account for potential loan expenses and defaults, referred as Loan loss provision, to ensure that the are showing an effective analysis of their financial security. Furthermore, failure to comprehend foreign operations may lead to difficulties in accounting for transaction of foreign currencies, translation of financial statements of foreign operations into the local country’s functional currency, and translation of financial entities into a presentation currency. Differences </a:t>
            </a:r>
            <a:r>
              <a:rPr lang="en-US" sz="12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in cash</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equivalents between the different nations or organization can tamper with the balance sheet or create gaps in the financial information. It is therefore important to have effective cash equivalents since they determine the financial health of an organization.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D3C602C-DD5C-4A4A-ADC7-BE75211BC417}" type="slidenum">
              <a:rPr lang="en-US" smtClean="0"/>
              <a:t>4</a:t>
            </a:fld>
            <a:endParaRPr lang="en-US"/>
          </a:p>
        </p:txBody>
      </p:sp>
    </p:spTree>
    <p:extLst>
      <p:ext uri="{BB962C8B-B14F-4D97-AF65-F5344CB8AC3E}">
        <p14:creationId xmlns:p14="http://schemas.microsoft.com/office/powerpoint/2010/main" val="1189172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rPr>
              <a:t>Due to increased globalization, different accounting principles are no longer constrained by borders. However, organizational culture of different nationalities has the ability to constraint culture, due to its effects on the development of accounting standards, application of those standards by both local and international companies, and interpretation of the standards by external investors. Major cultural challenges cause accountants to interpret and apply accounting standards different. Therefore, Conservatism and secrecy are major accounting values influenced by international cultures. These aspects affect the disclosure and measurement of financial information, thus affecting the international comparability of financial statements.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major goal of setting accounting principles is to make sure that financial statements of business institutions are comparable, consistent, and complete. Therefore, the following accounting principles are important in understanding the impacts of culture on. The principle of conservatism requires a business institution to prepare their accounts with caution and higher verification degrees to ensure that losses are not encountered when expansion and foreign investments are taken into account. The Grays accounting values requires accounting to be carried out with professionalism, uniformity, and secrecy. This will ensure that differences with national accounting models and standards do not affect the accounting practices.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0D3C602C-DD5C-4A4A-ADC7-BE75211BC417}" type="slidenum">
              <a:rPr lang="en-US" smtClean="0"/>
              <a:t>5</a:t>
            </a:fld>
            <a:endParaRPr lang="en-US"/>
          </a:p>
        </p:txBody>
      </p:sp>
    </p:spTree>
    <p:extLst>
      <p:ext uri="{BB962C8B-B14F-4D97-AF65-F5344CB8AC3E}">
        <p14:creationId xmlns:p14="http://schemas.microsoft.com/office/powerpoint/2010/main" val="880972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Moreover, conducting accounting business in a foreign country may lead to business operation issues. These issues may involve Economic instability, Corporate collapse, Fraud investor uncertainty, and Transparency. Economic instability occurs when different factors that have an influence on an economy are out of balance. Thus, economic instability reduces the confidence and lead lowering foreign investment, lowering growth, and decreased revenue in that country. Corporate collapse is characterized by lack of enough finances in an institution to carry out both local and international businesses. The effects of corporate failure involved increased unemployment in both nations, lack of accountability, stunted business growth, high wastage levels, and repetitive complaints. Moreover, business operations may be interrupted by Fraud investor uncertainty. This involves a deception practice in the commodity or investment causing a foreign organization to be conned into thinking that they were receiving investment or becoming part of investors to an international organization. It can be through real estate investment fraud, cryptocurrency investment fraud, pyramid schemes, and so many more. This leads to loses and collapse of organizations due to failed investments. Transparency issues will lead to negative effects in corporate growth, productivity, and profitability. Moreover, it leads to poor forecasting of macroeconomics as used by different financial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D3C602C-DD5C-4A4A-ADC7-BE75211BC417}" type="slidenum">
              <a:rPr lang="en-US" smtClean="0"/>
              <a:t>6</a:t>
            </a:fld>
            <a:endParaRPr lang="en-US"/>
          </a:p>
        </p:txBody>
      </p:sp>
    </p:spTree>
    <p:extLst>
      <p:ext uri="{BB962C8B-B14F-4D97-AF65-F5344CB8AC3E}">
        <p14:creationId xmlns:p14="http://schemas.microsoft.com/office/powerpoint/2010/main" val="2463419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Expanding businesses to a global level requires organizations to analyze their accounting practices. Therefore, determining the effective accounting standards are appropriate for any business. The Generally Accepted Accounting principle refers to standards that include legalities, complexities, and details of the business and corporate accounting. GAAP is utilized as the foundation for its understanding set of accounting practices and methods. The International Financial Reporting standards refers to a set of accounting rules that regard the financial statement of financial companies. IFRS is utilized to make financial statement consistent, easily comparable, and transparent. </a:t>
            </a:r>
          </a:p>
          <a:p>
            <a:endParaRPr lang="en-US" dirty="0"/>
          </a:p>
        </p:txBody>
      </p:sp>
      <p:sp>
        <p:nvSpPr>
          <p:cNvPr id="4" name="Slide Number Placeholder 3"/>
          <p:cNvSpPr>
            <a:spLocks noGrp="1"/>
          </p:cNvSpPr>
          <p:nvPr>
            <p:ph type="sldNum" sz="quarter" idx="5"/>
          </p:nvPr>
        </p:nvSpPr>
        <p:spPr/>
        <p:txBody>
          <a:bodyPr/>
          <a:lstStyle/>
          <a:p>
            <a:fld id="{0D3C602C-DD5C-4A4A-ADC7-BE75211BC417}" type="slidenum">
              <a:rPr lang="en-US" smtClean="0"/>
              <a:t>7</a:t>
            </a:fld>
            <a:endParaRPr lang="en-US"/>
          </a:p>
        </p:txBody>
      </p:sp>
    </p:spTree>
    <p:extLst>
      <p:ext uri="{BB962C8B-B14F-4D97-AF65-F5344CB8AC3E}">
        <p14:creationId xmlns:p14="http://schemas.microsoft.com/office/powerpoint/2010/main" val="2912867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These accounting standards have different set of reporting requirements. For instance, The Generally Accepted Accounting principle’s reporting requirements involve a balance sheet, income, shareholder’s equity, and a cashflow statement. The balance sheet assesses assets and liabilities, shareholder’s equity assesses the available equity in the business organization, Income statement assesses the details of the revenue earned by the company, and the cashflow statement assess the amount of cash available in the organization. The reporting requirements for International Financial Reporting standards involve a financial statement, income statement, shareholder’s equity, and a cashflow statement. The preferred reporting standard involves the Internal financial reporting standards. This is because the company aims at expanding the business in a foreign country and would therefore need to determine the most effective reporting requirements needed by the foreign nation reporting standards.</a:t>
            </a:r>
          </a:p>
          <a:p>
            <a:pPr algn="ct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That is, it gives more details regarding financial position, profits, and loses, and a comparative information as compared to the GAAP.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D3C602C-DD5C-4A4A-ADC7-BE75211BC417}" type="slidenum">
              <a:rPr lang="en-US" smtClean="0"/>
              <a:t>8</a:t>
            </a:fld>
            <a:endParaRPr lang="en-US"/>
          </a:p>
        </p:txBody>
      </p:sp>
    </p:spTree>
    <p:extLst>
      <p:ext uri="{BB962C8B-B14F-4D97-AF65-F5344CB8AC3E}">
        <p14:creationId xmlns:p14="http://schemas.microsoft.com/office/powerpoint/2010/main" val="1133196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These accounting standards have different set of disclosure requirements. For instance, The Generally Accepted Accounting principle’s disclosure requirements involve a Statement of cashflow (Deposit -based operation, direct method operating activities, additional cash flow elements, and insurance0based operations), and financial statement. The cashflow statement assess the amount of cash available in the organization while the financial statement assesses the amount of money within an organization. The disclosure requirements for International Financial Reporting standards involve the information required about the significance of financial statements, and information about the nature and extent of risks arising from financial instruments. The preferred disclosure standard is the IFRS. </a:t>
            </a:r>
            <a:r>
              <a:rPr lang="en-US" dirty="0">
                <a:effectLst/>
                <a:latin typeface="Times New Roman" panose="02020603050405020304" pitchFamily="18" charset="0"/>
                <a:ea typeface="Calibri" panose="020F0502020204030204" pitchFamily="34" charset="0"/>
                <a:cs typeface="Times New Roman" panose="02020603050405020304" pitchFamily="18" charset="0"/>
              </a:rPr>
              <a:t>This is because it gives more details regarding financial position, profits, and loses, and a comparative information as compared to the GAAP. </a:t>
            </a:r>
          </a:p>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Moreover, it analyzes effective financial instruments and is capable to determine future risks and submits effective way of dealing with the possible risks</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D3C602C-DD5C-4A4A-ADC7-BE75211BC417}" type="slidenum">
              <a:rPr lang="en-US" smtClean="0"/>
              <a:t>9</a:t>
            </a:fld>
            <a:endParaRPr lang="en-US"/>
          </a:p>
        </p:txBody>
      </p:sp>
    </p:spTree>
    <p:extLst>
      <p:ext uri="{BB962C8B-B14F-4D97-AF65-F5344CB8AC3E}">
        <p14:creationId xmlns:p14="http://schemas.microsoft.com/office/powerpoint/2010/main" val="35068041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Both the GAAP and the IFRS have effects on the investors of the organization. The convergence leads to a reduced risk of facilitating transborder financing and investment, prevention of accounting manipulations and fraud of investments, and they offer detailed information on financial instruments to the investors. Moreover, The convergence leads to an improved comparability between the firm and foreign ones, reduced cost of preparing consolidated financial statements for expanding firms, and attaining of uniformity in the financial instruments of the organization.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D3C602C-DD5C-4A4A-ADC7-BE75211BC417}" type="slidenum">
              <a:rPr lang="en-US" smtClean="0"/>
              <a:t>10</a:t>
            </a:fld>
            <a:endParaRPr lang="en-US"/>
          </a:p>
        </p:txBody>
      </p:sp>
    </p:spTree>
    <p:extLst>
      <p:ext uri="{BB962C8B-B14F-4D97-AF65-F5344CB8AC3E}">
        <p14:creationId xmlns:p14="http://schemas.microsoft.com/office/powerpoint/2010/main" val="3758217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International Accounting Standard Board (IASB) plays an important role in ensuring that Accounting principles are effectively implemented. For instance, it supports the convergence of different accounting standards to ensure that the weaknesses are avoided while the strengths are maximized. It ensures this by increasing the level of agreement between the practices within nations, and accounting standards. </a:t>
            </a:r>
          </a:p>
          <a:p>
            <a:endParaRPr lang="en-US" dirty="0"/>
          </a:p>
          <a:p>
            <a:endParaRPr lang="en-US" dirty="0"/>
          </a:p>
        </p:txBody>
      </p:sp>
      <p:sp>
        <p:nvSpPr>
          <p:cNvPr id="4" name="Slide Number Placeholder 3"/>
          <p:cNvSpPr>
            <a:spLocks noGrp="1"/>
          </p:cNvSpPr>
          <p:nvPr>
            <p:ph type="sldNum" sz="quarter" idx="5"/>
          </p:nvPr>
        </p:nvSpPr>
        <p:spPr/>
        <p:txBody>
          <a:bodyPr/>
          <a:lstStyle/>
          <a:p>
            <a:fld id="{0D3C602C-DD5C-4A4A-ADC7-BE75211BC417}" type="slidenum">
              <a:rPr lang="en-US" smtClean="0"/>
              <a:t>11</a:t>
            </a:fld>
            <a:endParaRPr lang="en-US"/>
          </a:p>
        </p:txBody>
      </p:sp>
    </p:spTree>
    <p:extLst>
      <p:ext uri="{BB962C8B-B14F-4D97-AF65-F5344CB8AC3E}">
        <p14:creationId xmlns:p14="http://schemas.microsoft.com/office/powerpoint/2010/main" val="3577552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Times New Roman" panose="02020603050405020304" pitchFamily="18" charset="0"/>
                <a:ea typeface="Calibri" panose="020F0502020204030204" pitchFamily="34" charset="0"/>
              </a:rPr>
              <a:t>Financial statement analysis involves the process of analyzing the financial statements for decision-making purposes. </a:t>
            </a:r>
          </a:p>
          <a:p>
            <a:r>
              <a:rPr lang="en-US" sz="1200" dirty="0">
                <a:effectLst/>
                <a:latin typeface="Times New Roman" panose="02020603050405020304" pitchFamily="18" charset="0"/>
                <a:ea typeface="Calibri" panose="020F0502020204030204" pitchFamily="34" charset="0"/>
              </a:rPr>
              <a:t>External stakeholders and investors utilize it to comprehend overall health of an organization</a:t>
            </a:r>
            <a:endParaRPr lang="en-US" dirty="0"/>
          </a:p>
          <a:p>
            <a:endParaRPr lang="en-US" dirty="0"/>
          </a:p>
        </p:txBody>
      </p:sp>
      <p:sp>
        <p:nvSpPr>
          <p:cNvPr id="4" name="Slide Number Placeholder 3"/>
          <p:cNvSpPr>
            <a:spLocks noGrp="1"/>
          </p:cNvSpPr>
          <p:nvPr>
            <p:ph type="sldNum" sz="quarter" idx="5"/>
          </p:nvPr>
        </p:nvSpPr>
        <p:spPr/>
        <p:txBody>
          <a:bodyPr/>
          <a:lstStyle/>
          <a:p>
            <a:fld id="{0D3C602C-DD5C-4A4A-ADC7-BE75211BC417}" type="slidenum">
              <a:rPr lang="en-US" smtClean="0"/>
              <a:t>12</a:t>
            </a:fld>
            <a:endParaRPr lang="en-US"/>
          </a:p>
        </p:txBody>
      </p:sp>
    </p:spTree>
    <p:extLst>
      <p:ext uri="{BB962C8B-B14F-4D97-AF65-F5344CB8AC3E}">
        <p14:creationId xmlns:p14="http://schemas.microsoft.com/office/powerpoint/2010/main" val="9261160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rPr>
              <a:t>Setting up locations for industries is complex. It requires the project managers to take into consideration factors such as land, availability, water availability, capital, transport availability and market availability both local and international markets. Industry should be set up after a market strategy and analysis studies have been done to ensure that an industry can get new customers and new customers can also find you without difficulties. Thus, the business will be expanding in South Korea. This is because South Korea is a major part of the Asia-pacific region, and Asia- pacific continent has been named as the largest exporters and importers of canned food, and other manufacturing businesses</a:t>
            </a:r>
            <a:endParaRPr lang="en-US" dirty="0"/>
          </a:p>
          <a:p>
            <a:endParaRPr lang="en-US" dirty="0"/>
          </a:p>
        </p:txBody>
      </p:sp>
      <p:sp>
        <p:nvSpPr>
          <p:cNvPr id="4" name="Slide Number Placeholder 3"/>
          <p:cNvSpPr>
            <a:spLocks noGrp="1"/>
          </p:cNvSpPr>
          <p:nvPr>
            <p:ph type="sldNum" sz="quarter" idx="5"/>
          </p:nvPr>
        </p:nvSpPr>
        <p:spPr/>
        <p:txBody>
          <a:bodyPr/>
          <a:lstStyle/>
          <a:p>
            <a:fld id="{0D3C602C-DD5C-4A4A-ADC7-BE75211BC417}" type="slidenum">
              <a:rPr lang="en-US" smtClean="0"/>
              <a:t>13</a:t>
            </a:fld>
            <a:endParaRPr lang="en-US"/>
          </a:p>
        </p:txBody>
      </p:sp>
    </p:spTree>
    <p:extLst>
      <p:ext uri="{BB962C8B-B14F-4D97-AF65-F5344CB8AC3E}">
        <p14:creationId xmlns:p14="http://schemas.microsoft.com/office/powerpoint/2010/main" val="18413453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rPr>
              <a:t>Financial statement analysis may be faced with issues that may hinder presentation of useful financial information. First, Financial statement analysis cannot be used as a form of judgement but only as a means to reach certain conclusions. Second, only past data of accounting information can be included in the statements, that is, it cannot offer future estimations. Moreover, it poses comparability issues since the analysis varies with the volume of information. Moreover, sometimes the contents of financial statements may pose reliability issues</a:t>
            </a:r>
            <a:endParaRPr lang="en-US" dirty="0"/>
          </a:p>
          <a:p>
            <a:endParaRPr lang="en-US" dirty="0"/>
          </a:p>
        </p:txBody>
      </p:sp>
      <p:sp>
        <p:nvSpPr>
          <p:cNvPr id="4" name="Slide Number Placeholder 3"/>
          <p:cNvSpPr>
            <a:spLocks noGrp="1"/>
          </p:cNvSpPr>
          <p:nvPr>
            <p:ph type="sldNum" sz="quarter" idx="5"/>
          </p:nvPr>
        </p:nvSpPr>
        <p:spPr/>
        <p:txBody>
          <a:bodyPr/>
          <a:lstStyle/>
          <a:p>
            <a:fld id="{0D3C602C-DD5C-4A4A-ADC7-BE75211BC417}" type="slidenum">
              <a:rPr lang="en-US" smtClean="0"/>
              <a:t>14</a:t>
            </a:fld>
            <a:endParaRPr lang="en-US"/>
          </a:p>
        </p:txBody>
      </p:sp>
    </p:spTree>
    <p:extLst>
      <p:ext uri="{BB962C8B-B14F-4D97-AF65-F5344CB8AC3E}">
        <p14:creationId xmlns:p14="http://schemas.microsoft.com/office/powerpoint/2010/main" val="37637239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To solve these financial statement analysis issues, the following recommendations should be considered. First, financial analysts should look at the average level of inventory over a specific period of time, and not the level of inventory at just one period of time. Second, , understanding the nature of the service or product being offered by the firm can help in determining effective strategies to avoid financial statement issues.</a:t>
            </a:r>
          </a:p>
          <a:p>
            <a:endParaRPr lang="en-US" dirty="0"/>
          </a:p>
          <a:p>
            <a:endParaRPr lang="en-US" dirty="0"/>
          </a:p>
        </p:txBody>
      </p:sp>
      <p:sp>
        <p:nvSpPr>
          <p:cNvPr id="4" name="Slide Number Placeholder 3"/>
          <p:cNvSpPr>
            <a:spLocks noGrp="1"/>
          </p:cNvSpPr>
          <p:nvPr>
            <p:ph type="sldNum" sz="quarter" idx="5"/>
          </p:nvPr>
        </p:nvSpPr>
        <p:spPr/>
        <p:txBody>
          <a:bodyPr/>
          <a:lstStyle/>
          <a:p>
            <a:fld id="{0D3C602C-DD5C-4A4A-ADC7-BE75211BC417}" type="slidenum">
              <a:rPr lang="en-US" smtClean="0"/>
              <a:t>15</a:t>
            </a:fld>
            <a:endParaRPr lang="en-US"/>
          </a:p>
        </p:txBody>
      </p:sp>
    </p:spTree>
    <p:extLst>
      <p:ext uri="{BB962C8B-B14F-4D97-AF65-F5344CB8AC3E}">
        <p14:creationId xmlns:p14="http://schemas.microsoft.com/office/powerpoint/2010/main" val="1301247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process of financial statement analysis involves the following major steps. First, it is important to identify the economic characteristics of the industry than one needs to invest in to determine effective value chain analysis. Moreover, understanding the nature of the service or product being offered by the firm can help in determining effective strategies to avoid financial statement issues. Furthermore, analyzing the quality of the firm’s financial statements to check its relevance with accounting standards such as GAAP or IFRS. The Fourth step involves analyzing the present risks and profitability to determine the value in the evaluation of the organization and their financial statements. The fifth step involves the preparation of forecasted financial statements capable of showing how cashflow and income statements will be affected in the future. The final step involves determining the value of a firm to form effective dividends, or more effective methods such as free cash flows.</a:t>
            </a:r>
          </a:p>
          <a:p>
            <a:endParaRPr lang="en-US" dirty="0"/>
          </a:p>
          <a:p>
            <a:endParaRPr lang="en-US" dirty="0"/>
          </a:p>
        </p:txBody>
      </p:sp>
      <p:sp>
        <p:nvSpPr>
          <p:cNvPr id="4" name="Slide Number Placeholder 3"/>
          <p:cNvSpPr>
            <a:spLocks noGrp="1"/>
          </p:cNvSpPr>
          <p:nvPr>
            <p:ph type="sldNum" sz="quarter" idx="5"/>
          </p:nvPr>
        </p:nvSpPr>
        <p:spPr/>
        <p:txBody>
          <a:bodyPr/>
          <a:lstStyle/>
          <a:p>
            <a:fld id="{0D3C602C-DD5C-4A4A-ADC7-BE75211BC417}" type="slidenum">
              <a:rPr lang="en-US" smtClean="0"/>
              <a:t>16</a:t>
            </a:fld>
            <a:endParaRPr lang="en-US"/>
          </a:p>
        </p:txBody>
      </p:sp>
    </p:spTree>
    <p:extLst>
      <p:ext uri="{BB962C8B-B14F-4D97-AF65-F5344CB8AC3E}">
        <p14:creationId xmlns:p14="http://schemas.microsoft.com/office/powerpoint/2010/main" val="38377293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benefits of financial statement analysis involve the following. First, they are able to keep current on debts which help in determining whether a firm has adequate liquidity to meet the upcoming debts. It is able to determine margin profits to help in reduction of costs of production and help in increasing your bottom line. Moreover, track inventory is possible with turn over ratios or determine whether you have enough inventory resources to meet the projected sales. </a:t>
            </a:r>
          </a:p>
          <a:p>
            <a:endParaRPr lang="en-US" dirty="0"/>
          </a:p>
          <a:p>
            <a:endParaRPr lang="en-US" dirty="0"/>
          </a:p>
        </p:txBody>
      </p:sp>
      <p:sp>
        <p:nvSpPr>
          <p:cNvPr id="4" name="Slide Number Placeholder 3"/>
          <p:cNvSpPr>
            <a:spLocks noGrp="1"/>
          </p:cNvSpPr>
          <p:nvPr>
            <p:ph type="sldNum" sz="quarter" idx="5"/>
          </p:nvPr>
        </p:nvSpPr>
        <p:spPr/>
        <p:txBody>
          <a:bodyPr/>
          <a:lstStyle/>
          <a:p>
            <a:fld id="{0D3C602C-DD5C-4A4A-ADC7-BE75211BC417}" type="slidenum">
              <a:rPr lang="en-US" smtClean="0"/>
              <a:t>17</a:t>
            </a:fld>
            <a:endParaRPr lang="en-US"/>
          </a:p>
        </p:txBody>
      </p:sp>
    </p:spTree>
    <p:extLst>
      <p:ext uri="{BB962C8B-B14F-4D97-AF65-F5344CB8AC3E}">
        <p14:creationId xmlns:p14="http://schemas.microsoft.com/office/powerpoint/2010/main" val="18567062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D3C602C-DD5C-4A4A-ADC7-BE75211BC417}" type="slidenum">
              <a:rPr lang="en-US" smtClean="0"/>
              <a:t>18</a:t>
            </a:fld>
            <a:endParaRPr lang="en-US"/>
          </a:p>
        </p:txBody>
      </p:sp>
    </p:spTree>
    <p:extLst>
      <p:ext uri="{BB962C8B-B14F-4D97-AF65-F5344CB8AC3E}">
        <p14:creationId xmlns:p14="http://schemas.microsoft.com/office/powerpoint/2010/main" val="41351828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Exchange rates refer to the value of one currency for the purpose of conversion to another in a foreign country. Foreign exchange poses a lot of effects when an organization is expanding to foreign countries. For instance, the volatility of exchange rates may have effect on the competition thus increasing or reducing the organization’ s competitive advantage. Moreover, depreciation of the local currency can make the cost of importation or exportation of goods higher. Furthermore, it leads to decreased volume of imported goods if they decide to maintain their importation prices. However, the domestic organization may benefit from this since it could lead to increased sales, jobs, and profits that come from foreign investments. Moreover, foreign exchange affects financial statement analysis in a way such that the convergence of different accounting standards such as GAAP and IFRS leads to an improved comparability between the firm and foreign ones, reduced cost of preparing consolidated financial statements for expanding firms, foreign exchange, and attaining of uniformity in the financial instruments of the organization.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0D3C602C-DD5C-4A4A-ADC7-BE75211BC417}" type="slidenum">
              <a:rPr lang="en-US" smtClean="0"/>
              <a:t>19</a:t>
            </a:fld>
            <a:endParaRPr lang="en-US"/>
          </a:p>
        </p:txBody>
      </p:sp>
    </p:spTree>
    <p:extLst>
      <p:ext uri="{BB962C8B-B14F-4D97-AF65-F5344CB8AC3E}">
        <p14:creationId xmlns:p14="http://schemas.microsoft.com/office/powerpoint/2010/main" val="9542671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Since foreign exchange cannot be avoided, and faces a lot of risks, it is important to set strategies to solving these issues. For instance, the utilization of hedging techniques which will involve the use of derivatives to help in securing and protection of investments when in a foreign nation. Moreover, protecting the cashflow and the profit margins of an organization can assure that exchange rates do not create a large gap in the organization’s finances. Furthermore, improvement in the forecasting and budgeting of organizational finances can lead to effective comprehension of how fluctuations in currencies can affect the financial instruments. </a:t>
            </a:r>
          </a:p>
          <a:p>
            <a:endParaRPr lang="en-US" dirty="0"/>
          </a:p>
          <a:p>
            <a:endParaRPr lang="en-US" dirty="0"/>
          </a:p>
        </p:txBody>
      </p:sp>
      <p:sp>
        <p:nvSpPr>
          <p:cNvPr id="4" name="Slide Number Placeholder 3"/>
          <p:cNvSpPr>
            <a:spLocks noGrp="1"/>
          </p:cNvSpPr>
          <p:nvPr>
            <p:ph type="sldNum" sz="quarter" idx="5"/>
          </p:nvPr>
        </p:nvSpPr>
        <p:spPr/>
        <p:txBody>
          <a:bodyPr/>
          <a:lstStyle/>
          <a:p>
            <a:fld id="{0D3C602C-DD5C-4A4A-ADC7-BE75211BC417}" type="slidenum">
              <a:rPr lang="en-US" smtClean="0"/>
              <a:t>20</a:t>
            </a:fld>
            <a:endParaRPr lang="en-US"/>
          </a:p>
        </p:txBody>
      </p:sp>
    </p:spTree>
    <p:extLst>
      <p:ext uri="{BB962C8B-B14F-4D97-AF65-F5344CB8AC3E}">
        <p14:creationId xmlns:p14="http://schemas.microsoft.com/office/powerpoint/2010/main" val="42637765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International tax laws refer to rules that apply to income that an organization earns from their overseas sales and operations. Examples of these international tax laws involve Tax of foreign income which is taxation on corporations on income arising in foreign nations, Tax of non-resident which is taxation on the income of non-residents. Moreover, the Double Tax avoidance agreement is a law that shows that foreign nations should not be taxed more than once on their income per financial year. These international tax laws play an important role for the host nation, in this case, South Korea, where the company will be set. First, it ensures that crossovers of national tax systems do not affect international transactions. Moreover, it guarantees that foreign countries’ income is taxed at least once by the foreign nation. Furthermore, it assigns jurisdictions, and ensures that tax avoidance by foreigners is not possible. Also, it facilitates international trade and ensures that double taxation or multiple taxation is not possible.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0D3C602C-DD5C-4A4A-ADC7-BE75211BC417}" type="slidenum">
              <a:rPr lang="en-US" smtClean="0"/>
              <a:t>21</a:t>
            </a:fld>
            <a:endParaRPr lang="en-US"/>
          </a:p>
        </p:txBody>
      </p:sp>
    </p:spTree>
    <p:extLst>
      <p:ext uri="{BB962C8B-B14F-4D97-AF65-F5344CB8AC3E}">
        <p14:creationId xmlns:p14="http://schemas.microsoft.com/office/powerpoint/2010/main" val="7639600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rPr>
              <a:t>Tax incentives refers to aspects of a tax code of a nation created to encourage a certain economic activity by reducing taxes for certain organizations. Tax incentives play an important role in encouraging investments, that is, increases employment opportunities to both countries, that is the host and the foreign nations. Moreover, tax incentives offer a higher return on investment thus most investors will take advantage of the increased ROI on their investments. Furthermore, tax incentives raise the overall growth of the economic welfare of the nation after the expiration of the tax incentive period. These tax incentive examples involve individual retirement account, hybrid tax credit, and mortgage interest deduction.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Taxation offers a lot of disadvantages, both locally and international, thus, the organizations should consider the possible disadvantages of taxation. For instance, tax decreases consumer spending since it takes money away from consumers, thus reducing the disposable income. Moreover, it reduces the business revenue, which puts negative effect regarding investments and hiring. Moreover, tax incentives may offer undesirable inequities that end up raiding the federal treasuries.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0D3C602C-DD5C-4A4A-ADC7-BE75211BC417}" type="slidenum">
              <a:rPr lang="en-US" smtClean="0"/>
              <a:t>22</a:t>
            </a:fld>
            <a:endParaRPr lang="en-US"/>
          </a:p>
        </p:txBody>
      </p:sp>
    </p:spTree>
    <p:extLst>
      <p:ext uri="{BB962C8B-B14F-4D97-AF65-F5344CB8AC3E}">
        <p14:creationId xmlns:p14="http://schemas.microsoft.com/office/powerpoint/2010/main" val="39794442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 conclusion, effective international business practice requires an organization to pay attention to the foreign exchange challenges, the accounting standards involved, and the effects of those foreign exchange on both the host and the foreign nations. Moreover, understanding the international taxation laws will guarantee that a business is not at a disadvantage.</a:t>
            </a:r>
          </a:p>
          <a:p>
            <a:endParaRPr lang="en-US" dirty="0"/>
          </a:p>
          <a:p>
            <a:endParaRPr lang="en-US" dirty="0"/>
          </a:p>
        </p:txBody>
      </p:sp>
      <p:sp>
        <p:nvSpPr>
          <p:cNvPr id="4" name="Slide Number Placeholder 3"/>
          <p:cNvSpPr>
            <a:spLocks noGrp="1"/>
          </p:cNvSpPr>
          <p:nvPr>
            <p:ph type="sldNum" sz="quarter" idx="5"/>
          </p:nvPr>
        </p:nvSpPr>
        <p:spPr/>
        <p:txBody>
          <a:bodyPr/>
          <a:lstStyle/>
          <a:p>
            <a:fld id="{0D3C602C-DD5C-4A4A-ADC7-BE75211BC417}" type="slidenum">
              <a:rPr lang="en-US" smtClean="0"/>
              <a:t>23</a:t>
            </a:fld>
            <a:endParaRPr lang="en-US"/>
          </a:p>
        </p:txBody>
      </p:sp>
    </p:spTree>
    <p:extLst>
      <p:ext uri="{BB962C8B-B14F-4D97-AF65-F5344CB8AC3E}">
        <p14:creationId xmlns:p14="http://schemas.microsoft.com/office/powerpoint/2010/main" val="4549779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This last slide shows the credible sources that were used for research and to ensure successful presentation of this global market plan. I hope the concepts of global business expansion and foreign exchange rates in South Korea will help the organization meet the right needs for business expansion in the Asia-pacific region. With all that said, thank you and have a nice day ahead.</a:t>
            </a:r>
          </a:p>
          <a:p>
            <a:endParaRPr lang="en-US" dirty="0"/>
          </a:p>
        </p:txBody>
      </p:sp>
      <p:sp>
        <p:nvSpPr>
          <p:cNvPr id="4" name="Slide Number Placeholder 3"/>
          <p:cNvSpPr>
            <a:spLocks noGrp="1"/>
          </p:cNvSpPr>
          <p:nvPr>
            <p:ph type="sldNum" sz="quarter" idx="5"/>
          </p:nvPr>
        </p:nvSpPr>
        <p:spPr/>
        <p:txBody>
          <a:bodyPr/>
          <a:lstStyle/>
          <a:p>
            <a:fld id="{0D3C602C-DD5C-4A4A-ADC7-BE75211BC417}" type="slidenum">
              <a:rPr lang="en-US" smtClean="0"/>
              <a:t>24</a:t>
            </a:fld>
            <a:endParaRPr lang="en-US"/>
          </a:p>
        </p:txBody>
      </p:sp>
    </p:spTree>
    <p:extLst>
      <p:ext uri="{BB962C8B-B14F-4D97-AF65-F5344CB8AC3E}">
        <p14:creationId xmlns:p14="http://schemas.microsoft.com/office/powerpoint/2010/main" val="3004546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74423" y="802298"/>
            <a:ext cx="8637073" cy="2920713"/>
          </a:xfrm>
        </p:spPr>
        <p:txBody>
          <a:bodyPr bIns="0" anchor="b">
            <a:normAutofit/>
          </a:bodyPr>
          <a:lstStyle>
            <a:lvl1pPr algn="ctr">
              <a:defRPr sz="6600"/>
            </a:lvl1pPr>
          </a:lstStyle>
          <a:p>
            <a:r>
              <a:rPr lang="en-US"/>
              <a:t>Click to edit Master title style</a:t>
            </a:r>
            <a:endParaRPr lang="en-US" dirty="0"/>
          </a:p>
        </p:txBody>
      </p:sp>
      <p:sp>
        <p:nvSpPr>
          <p:cNvPr id="3" name="Subtitle 2"/>
          <p:cNvSpPr>
            <a:spLocks noGrp="1"/>
          </p:cNvSpPr>
          <p:nvPr>
            <p:ph type="subTitle" idx="1"/>
          </p:nvPr>
        </p:nvSpPr>
        <p:spPr>
          <a:xfrm>
            <a:off x="1774424" y="3724074"/>
            <a:ext cx="8637072" cy="977621"/>
          </a:xfrm>
        </p:spPr>
        <p:txBody>
          <a:bodyPr tIns="91440" bIns="91440">
            <a:normAutofit/>
          </a:bodyPr>
          <a:lstStyle>
            <a:lvl1pPr marL="0" indent="0" algn="ctr">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3577BC-AAEE-482F-AA72-63A5CDCE732E}" type="datetimeFigureOut">
              <a:rPr lang="en-US" smtClean="0"/>
              <a:t>10/14/2021</a:t>
            </a:fld>
            <a:endParaRPr lang="en-US"/>
          </a:p>
        </p:txBody>
      </p:sp>
      <p:sp>
        <p:nvSpPr>
          <p:cNvPr id="5" name="Footer Placeholder 4"/>
          <p:cNvSpPr>
            <a:spLocks noGrp="1"/>
          </p:cNvSpPr>
          <p:nvPr>
            <p:ph type="ftr" sz="quarter" idx="11"/>
          </p:nvPr>
        </p:nvSpPr>
        <p:spPr>
          <a:xfrm>
            <a:off x="1451579" y="329307"/>
            <a:ext cx="5626774" cy="309201"/>
          </a:xfrm>
        </p:spPr>
        <p:txBody>
          <a:bodyPr/>
          <a:lstStyle/>
          <a:p>
            <a:endParaRPr lang="en-US"/>
          </a:p>
        </p:txBody>
      </p:sp>
      <p:sp>
        <p:nvSpPr>
          <p:cNvPr id="6" name="Slide Number Placeholder 5"/>
          <p:cNvSpPr>
            <a:spLocks noGrp="1"/>
          </p:cNvSpPr>
          <p:nvPr>
            <p:ph type="sldNum" sz="quarter" idx="12"/>
          </p:nvPr>
        </p:nvSpPr>
        <p:spPr>
          <a:xfrm>
            <a:off x="476834" y="798973"/>
            <a:ext cx="811019" cy="503578"/>
          </a:xfrm>
        </p:spPr>
        <p:txBody>
          <a:bodyPr/>
          <a:lstStyle/>
          <a:p>
            <a:fld id="{820E802D-061D-49B9-AC79-92D57C42C4B2}" type="slidenum">
              <a:rPr lang="en-US" smtClean="0"/>
              <a:t>‹#›</a:t>
            </a:fld>
            <a:endParaRPr lang="en-US"/>
          </a:p>
        </p:txBody>
      </p:sp>
    </p:spTree>
    <p:extLst>
      <p:ext uri="{BB962C8B-B14F-4D97-AF65-F5344CB8AC3E}">
        <p14:creationId xmlns:p14="http://schemas.microsoft.com/office/powerpoint/2010/main" val="3031571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3577BC-AAEE-482F-AA72-63A5CDCE732E}" type="datetimeFigureOut">
              <a:rPr lang="en-US" smtClean="0"/>
              <a:t>10/14/2021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E802D-061D-49B9-AC79-92D57C42C4B2}" type="slidenum">
              <a:rPr lang="en-US" smtClean="0"/>
              <a:t>‹#›</a:t>
            </a:fld>
            <a:endParaRPr lang="en-US"/>
          </a:p>
        </p:txBody>
      </p:sp>
    </p:spTree>
    <p:extLst>
      <p:ext uri="{BB962C8B-B14F-4D97-AF65-F5344CB8AC3E}">
        <p14:creationId xmlns:p14="http://schemas.microsoft.com/office/powerpoint/2010/main" val="1930141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74423" y="1756130"/>
            <a:ext cx="8643154" cy="1969007"/>
          </a:xfrm>
        </p:spPr>
        <p:txBody>
          <a:bodyPr anchor="b">
            <a:normAutofit/>
          </a:bodyPr>
          <a:lstStyle>
            <a:lvl1pPr algn="ctr">
              <a:defRPr sz="3600"/>
            </a:lvl1pPr>
          </a:lstStyle>
          <a:p>
            <a:r>
              <a:rPr lang="en-US"/>
              <a:t>Click to edit Master title style</a:t>
            </a:r>
            <a:endParaRPr lang="en-US" dirty="0"/>
          </a:p>
        </p:txBody>
      </p:sp>
      <p:sp>
        <p:nvSpPr>
          <p:cNvPr id="3" name="Text Placeholder 2"/>
          <p:cNvSpPr>
            <a:spLocks noGrp="1"/>
          </p:cNvSpPr>
          <p:nvPr>
            <p:ph type="body" idx="1"/>
          </p:nvPr>
        </p:nvSpPr>
        <p:spPr>
          <a:xfrm>
            <a:off x="1774423" y="3725137"/>
            <a:ext cx="8643154" cy="1093987"/>
          </a:xfrm>
        </p:spPr>
        <p:txBody>
          <a:bodyPr tIns="91440">
            <a:normAutofit/>
          </a:bodyPr>
          <a:lstStyle>
            <a:lvl1pPr marL="0" indent="0" algn="ct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3577BC-AAEE-482F-AA72-63A5CDCE732E}" type="datetimeFigureOut">
              <a:rPr lang="en-US" smtClean="0"/>
              <a:t>10/14/2021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E802D-061D-49B9-AC79-92D57C42C4B2}" type="slidenum">
              <a:rPr lang="en-US" smtClean="0"/>
              <a:t>‹#›</a:t>
            </a:fld>
            <a:endParaRPr lang="en-US"/>
          </a:p>
        </p:txBody>
      </p:sp>
    </p:spTree>
    <p:extLst>
      <p:ext uri="{BB962C8B-B14F-4D97-AF65-F5344CB8AC3E}">
        <p14:creationId xmlns:p14="http://schemas.microsoft.com/office/powerpoint/2010/main" val="1451889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29357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488654"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4140" y="2017343"/>
            <a:ext cx="4488654"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3577BC-AAEE-482F-AA72-63A5CDCE732E}" type="datetimeFigureOut">
              <a:rPr lang="en-US" smtClean="0"/>
              <a:t>10/14/2021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0E802D-061D-49B9-AC79-92D57C42C4B2}" type="slidenum">
              <a:rPr lang="en-US" smtClean="0"/>
              <a:t>‹#›</a:t>
            </a:fld>
            <a:endParaRPr lang="en-US"/>
          </a:p>
        </p:txBody>
      </p:sp>
    </p:spTree>
    <p:extLst>
      <p:ext uri="{BB962C8B-B14F-4D97-AF65-F5344CB8AC3E}">
        <p14:creationId xmlns:p14="http://schemas.microsoft.com/office/powerpoint/2010/main" val="760024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295603"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488794"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488794"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56025" y="2023003"/>
            <a:ext cx="4488794"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56025" y="2821491"/>
            <a:ext cx="4488794"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3577BC-AAEE-482F-AA72-63A5CDCE732E}" type="datetimeFigureOut">
              <a:rPr lang="en-US" smtClean="0"/>
              <a:t>10/14/2021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0E802D-061D-49B9-AC79-92D57C42C4B2}" type="slidenum">
              <a:rPr lang="en-US" smtClean="0"/>
              <a:t>‹#›</a:t>
            </a:fld>
            <a:endParaRPr lang="en-US"/>
          </a:p>
        </p:txBody>
      </p:sp>
    </p:spTree>
    <p:extLst>
      <p:ext uri="{BB962C8B-B14F-4D97-AF65-F5344CB8AC3E}">
        <p14:creationId xmlns:p14="http://schemas.microsoft.com/office/powerpoint/2010/main" val="1378741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3577BC-AAEE-482F-AA72-63A5CDCE732E}" type="datetimeFigureOut">
              <a:rPr lang="en-US" smtClean="0"/>
              <a:t>10/14/2021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0E802D-061D-49B9-AC79-92D57C42C4B2}" type="slidenum">
              <a:rPr lang="en-US" smtClean="0"/>
              <a:t>‹#›</a:t>
            </a:fld>
            <a:endParaRPr lang="en-US"/>
          </a:p>
        </p:txBody>
      </p:sp>
    </p:spTree>
    <p:extLst>
      <p:ext uri="{BB962C8B-B14F-4D97-AF65-F5344CB8AC3E}">
        <p14:creationId xmlns:p14="http://schemas.microsoft.com/office/powerpoint/2010/main" val="619699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3577BC-AAEE-482F-AA72-63A5CDCE732E}" type="datetimeFigureOut">
              <a:rPr lang="en-US" smtClean="0"/>
              <a:t>10/14/2021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0E802D-061D-49B9-AC79-92D57C42C4B2}" type="slidenum">
              <a:rPr lang="en-US" smtClean="0"/>
              <a:t>‹#›</a:t>
            </a:fld>
            <a:endParaRPr lang="en-US"/>
          </a:p>
        </p:txBody>
      </p:sp>
    </p:spTree>
    <p:extLst>
      <p:ext uri="{BB962C8B-B14F-4D97-AF65-F5344CB8AC3E}">
        <p14:creationId xmlns:p14="http://schemas.microsoft.com/office/powerpoint/2010/main" val="2810197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2961967" cy="2406518"/>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3032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2961967"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C3577BC-AAEE-482F-AA72-63A5CDCE732E}" type="datetimeFigureOut">
              <a:rPr lang="en-US" smtClean="0"/>
              <a:t>10/14/2021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0E802D-061D-49B9-AC79-92D57C42C4B2}" type="slidenum">
              <a:rPr lang="en-US" smtClean="0"/>
              <a:t>‹#›</a:t>
            </a:fld>
            <a:endParaRPr lang="en-US"/>
          </a:p>
        </p:txBody>
      </p:sp>
    </p:spTree>
    <p:extLst>
      <p:ext uri="{BB962C8B-B14F-4D97-AF65-F5344CB8AC3E}">
        <p14:creationId xmlns:p14="http://schemas.microsoft.com/office/powerpoint/2010/main" val="391713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2"/>
            <a:ext cx="5532328" cy="1922299"/>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50000"/>
              <a:lumOff val="50000"/>
              <a:alpha val="80000"/>
            </a:schemeClr>
          </a:solidFill>
          <a:ln w="9525" cap="sq">
            <a:noFill/>
            <a:miter lim="800000"/>
          </a:ln>
          <a:effectLst/>
        </p:spPr>
        <p:txBody>
          <a:bodyPr vert="horz" lIns="91440" tIns="45720" rIns="91440" bIns="45720" rtlCol="0" anchor="t">
            <a:normAutofit/>
          </a:bodyPr>
          <a:lstStyle>
            <a:lvl1pPr>
              <a:defRPr lang="en-US" sz="3200" dirty="0"/>
            </a:lvl1pPr>
          </a:lstStyle>
          <a:p>
            <a:pPr lvl="0" algn="ctr"/>
            <a:r>
              <a:rPr lang="en-US"/>
              <a:t>Click icon to add picture</a:t>
            </a:r>
            <a:endParaRPr lang="en-US" dirty="0"/>
          </a:p>
        </p:txBody>
      </p:sp>
      <p:sp>
        <p:nvSpPr>
          <p:cNvPr id="4" name="Text Placeholder 3"/>
          <p:cNvSpPr>
            <a:spLocks noGrp="1"/>
          </p:cNvSpPr>
          <p:nvPr>
            <p:ph type="body" sz="half" idx="2"/>
          </p:nvPr>
        </p:nvSpPr>
        <p:spPr>
          <a:xfrm>
            <a:off x="1450329" y="3059600"/>
            <a:ext cx="5524404" cy="2090134"/>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C3577BC-AAEE-482F-AA72-63A5CDCE732E}" type="datetimeFigureOut">
              <a:rPr lang="en-US" smtClean="0"/>
              <a:t>10/14/2021</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820E802D-061D-49B9-AC79-92D57C42C4B2}" type="slidenum">
              <a:rPr lang="en-US" smtClean="0"/>
              <a:t>‹#›</a:t>
            </a:fld>
            <a:endParaRPr lang="en-US"/>
          </a:p>
        </p:txBody>
      </p:sp>
    </p:spTree>
    <p:extLst>
      <p:ext uri="{BB962C8B-B14F-4D97-AF65-F5344CB8AC3E}">
        <p14:creationId xmlns:p14="http://schemas.microsoft.com/office/powerpoint/2010/main" val="907884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3577BC-AAEE-482F-AA72-63A5CDCE732E}" type="datetimeFigureOut">
              <a:rPr lang="en-US" smtClean="0"/>
              <a:t>10/14/2021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E802D-061D-49B9-AC79-92D57C42C4B2}" type="slidenum">
              <a:rPr lang="en-US" smtClean="0"/>
              <a:t>‹#›</a:t>
            </a:fld>
            <a:endParaRPr lang="en-US"/>
          </a:p>
        </p:txBody>
      </p:sp>
    </p:spTree>
    <p:extLst>
      <p:ext uri="{BB962C8B-B14F-4D97-AF65-F5344CB8AC3E}">
        <p14:creationId xmlns:p14="http://schemas.microsoft.com/office/powerpoint/2010/main" val="4236065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7052"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518654"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3577BC-AAEE-482F-AA72-63A5CDCE732E}" type="datetimeFigureOut">
              <a:rPr lang="en-US" smtClean="0"/>
              <a:t>10/14/2021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E802D-061D-49B9-AC79-92D57C42C4B2}" type="slidenum">
              <a:rPr lang="en-US" smtClean="0"/>
              <a:t>‹#›</a:t>
            </a:fld>
            <a:endParaRPr lang="en-US"/>
          </a:p>
        </p:txBody>
      </p:sp>
    </p:spTree>
    <p:extLst>
      <p:ext uri="{BB962C8B-B14F-4D97-AF65-F5344CB8AC3E}">
        <p14:creationId xmlns:p14="http://schemas.microsoft.com/office/powerpoint/2010/main" val="3717538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1579" y="804519"/>
            <a:ext cx="9291215" cy="104923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29121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42079"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C3577BC-AAEE-482F-AA72-63A5CDCE732E}" type="datetimeFigureOut">
              <a:rPr lang="en-US" smtClean="0"/>
              <a:t>10/14/2021</a:t>
            </a:fld>
            <a:endParaRPr lang="en-US"/>
          </a:p>
        </p:txBody>
      </p:sp>
      <p:sp>
        <p:nvSpPr>
          <p:cNvPr id="5" name="Footer Placeholder 4"/>
          <p:cNvSpPr>
            <a:spLocks noGrp="1"/>
          </p:cNvSpPr>
          <p:nvPr>
            <p:ph type="ftr" sz="quarter" idx="3"/>
          </p:nvPr>
        </p:nvSpPr>
        <p:spPr>
          <a:xfrm>
            <a:off x="1451579" y="329307"/>
            <a:ext cx="562677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820E802D-061D-49B9-AC79-92D57C42C4B2}" type="slidenum">
              <a:rPr lang="en-US" smtClean="0"/>
              <a:t>‹#›</a:t>
            </a:fld>
            <a:endParaRPr lang="en-US"/>
          </a:p>
        </p:txBody>
      </p:sp>
      <p:sp>
        <p:nvSpPr>
          <p:cNvPr id="9" name="Rectangle 8"/>
          <p:cNvSpPr/>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12" name="Straight Connector 11"/>
          <p:cNvCxnSpPr/>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477146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78405-7387-4BC1-9A52-2628AC17DF68}"/>
              </a:ext>
            </a:extLst>
          </p:cNvPr>
          <p:cNvSpPr>
            <a:spLocks noGrp="1"/>
          </p:cNvSpPr>
          <p:nvPr>
            <p:ph type="ctrTitle"/>
          </p:nvPr>
        </p:nvSpPr>
        <p:spPr>
          <a:xfrm>
            <a:off x="1524000" y="1122363"/>
            <a:ext cx="9144000" cy="4235248"/>
          </a:xfrm>
        </p:spPr>
        <p:txBody>
          <a:bodyPr>
            <a:normAutofit fontScale="90000"/>
          </a:bodyPr>
          <a:lstStyle/>
          <a:p>
            <a:r>
              <a:rPr lang="en-US" b="1" dirty="0">
                <a:latin typeface="Times New Roman" panose="02020603050405020304" pitchFamily="18" charset="0"/>
                <a:cs typeface="Times New Roman" panose="02020603050405020304" pitchFamily="18" charset="0"/>
              </a:rPr>
              <a:t>Advising a Client.</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Student Name.</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Institution Affiliation.</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Date.</a:t>
            </a:r>
            <a:endParaRPr lang="en-US" dirty="0"/>
          </a:p>
        </p:txBody>
      </p:sp>
    </p:spTree>
    <p:extLst>
      <p:ext uri="{BB962C8B-B14F-4D97-AF65-F5344CB8AC3E}">
        <p14:creationId xmlns:p14="http://schemas.microsoft.com/office/powerpoint/2010/main" val="3469297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901BB-81DE-4156-A1C0-AE8C7A2022D3}"/>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1FFF6FBE-7F11-4860-9025-7E6A2D334B09}"/>
              </a:ext>
            </a:extLst>
          </p:cNvPr>
          <p:cNvSpPr>
            <a:spLocks noGrp="1"/>
          </p:cNvSpPr>
          <p:nvPr>
            <p:ph idx="1"/>
          </p:nvPr>
        </p:nvSpPr>
        <p:spPr/>
        <p:txBody>
          <a:bodyPr>
            <a:normAutofit fontScale="92500" lnSpcReduction="20000"/>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Business operations within the institution change as the business evolves over years, thus management should make effective plans to accommodate those changes.</a:t>
            </a:r>
          </a:p>
          <a:p>
            <a:pPr algn="ctr"/>
            <a:r>
              <a:rPr lang="en-US" dirty="0">
                <a:latin typeface="Times New Roman" panose="02020603050405020304" pitchFamily="18" charset="0"/>
                <a:cs typeface="Times New Roman" panose="02020603050405020304" pitchFamily="18" charset="0"/>
              </a:rPr>
              <a:t>Therefore, this presentation focuses on four major parts.</a:t>
            </a:r>
          </a:p>
          <a:p>
            <a:pPr algn="ctr"/>
            <a:r>
              <a:rPr lang="en-US" dirty="0">
                <a:latin typeface="Times New Roman" panose="02020603050405020304" pitchFamily="18" charset="0"/>
                <a:cs typeface="Times New Roman" panose="02020603050405020304" pitchFamily="18" charset="0"/>
              </a:rPr>
              <a:t>Global Business</a:t>
            </a:r>
          </a:p>
          <a:p>
            <a:pPr algn="ctr"/>
            <a:r>
              <a:rPr lang="en-US" dirty="0">
                <a:latin typeface="Times New Roman" panose="02020603050405020304" pitchFamily="18" charset="0"/>
                <a:cs typeface="Times New Roman" panose="02020603050405020304" pitchFamily="18" charset="0"/>
              </a:rPr>
              <a:t>Accounting standards.</a:t>
            </a:r>
          </a:p>
          <a:p>
            <a:pPr algn="ctr"/>
            <a:r>
              <a:rPr lang="en-US" dirty="0">
                <a:latin typeface="Times New Roman" panose="02020603050405020304" pitchFamily="18" charset="0"/>
                <a:cs typeface="Times New Roman" panose="02020603050405020304" pitchFamily="18" charset="0"/>
              </a:rPr>
              <a:t>Global market.</a:t>
            </a:r>
          </a:p>
          <a:p>
            <a:pPr algn="ctr"/>
            <a:r>
              <a:rPr lang="en-US" dirty="0">
                <a:latin typeface="Times New Roman" panose="02020603050405020304" pitchFamily="18" charset="0"/>
                <a:cs typeface="Times New Roman" panose="02020603050405020304" pitchFamily="18" charset="0"/>
              </a:rPr>
              <a:t>International practice business.</a:t>
            </a:r>
            <a:endParaRPr lang="en-US" dirty="0"/>
          </a:p>
        </p:txBody>
      </p:sp>
    </p:spTree>
    <p:extLst>
      <p:ext uri="{BB962C8B-B14F-4D97-AF65-F5344CB8AC3E}">
        <p14:creationId xmlns:p14="http://schemas.microsoft.com/office/powerpoint/2010/main" val="2405955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E5284-73D5-4E5A-B26F-0A039A68F3E8}"/>
              </a:ext>
            </a:extLst>
          </p:cNvPr>
          <p:cNvSpPr>
            <a:spLocks noGrp="1"/>
          </p:cNvSpPr>
          <p:nvPr>
            <p:ph type="title"/>
          </p:nvPr>
        </p:nvSpPr>
        <p:spPr>
          <a:xfrm>
            <a:off x="838200" y="365125"/>
            <a:ext cx="10515600" cy="5366935"/>
          </a:xfrm>
        </p:spPr>
        <p:txBody>
          <a:bodyPr/>
          <a:lstStyle/>
          <a:p>
            <a:pPr algn="ctr"/>
            <a:r>
              <a:rPr lang="en-US" b="1" dirty="0">
                <a:latin typeface="Times New Roman" panose="02020603050405020304" pitchFamily="18" charset="0"/>
                <a:cs typeface="Times New Roman" panose="02020603050405020304" pitchFamily="18" charset="0"/>
              </a:rPr>
              <a:t>Global Business</a:t>
            </a:r>
          </a:p>
        </p:txBody>
      </p:sp>
    </p:spTree>
    <p:extLst>
      <p:ext uri="{BB962C8B-B14F-4D97-AF65-F5344CB8AC3E}">
        <p14:creationId xmlns:p14="http://schemas.microsoft.com/office/powerpoint/2010/main" val="2260179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47D0D-D970-42C6-AD41-FD38AEA4D213}"/>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Environmental issues in Accounting Diversity.</a:t>
            </a:r>
            <a:endParaRPr lang="en-US" dirty="0"/>
          </a:p>
        </p:txBody>
      </p:sp>
      <p:sp>
        <p:nvSpPr>
          <p:cNvPr id="3" name="Content Placeholder 2">
            <a:extLst>
              <a:ext uri="{FF2B5EF4-FFF2-40B4-BE49-F238E27FC236}">
                <a16:creationId xmlns:a16="http://schemas.microsoft.com/office/drawing/2014/main" id="{6CF975B0-E771-49B0-8E8F-586A6668B79A}"/>
              </a:ext>
            </a:extLst>
          </p:cNvPr>
          <p:cNvSpPr>
            <a:spLocks noGrp="1"/>
          </p:cNvSpPr>
          <p:nvPr>
            <p:ph idx="1"/>
          </p:nvPr>
        </p:nvSpPr>
        <p:spPr/>
        <p:txBody>
          <a:bodyPr>
            <a:normAutofit fontScale="55000" lnSpcReduction="20000"/>
          </a:bodyPr>
          <a:lstStyle/>
          <a:p>
            <a:pPr marL="0" marR="0" algn="ctr">
              <a:lnSpc>
                <a:spcPct val="107000"/>
              </a:lnSpc>
              <a:spcBef>
                <a:spcPts val="0"/>
              </a:spcBef>
              <a:spcAft>
                <a:spcPts val="800"/>
              </a:spcAft>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These environmental issues may involve:</a:t>
            </a:r>
          </a:p>
          <a:p>
            <a:pPr marL="0" marR="0" algn="ctr">
              <a:lnSpc>
                <a:spcPct val="107000"/>
              </a:lnSpc>
              <a:spcBef>
                <a:spcPts val="0"/>
              </a:spcBef>
              <a:spcAft>
                <a:spcPts val="800"/>
              </a:spcAft>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different inflation rates. </a:t>
            </a:r>
          </a:p>
          <a:p>
            <a:pPr marL="0" marR="0" algn="ctr">
              <a:lnSpc>
                <a:spcPct val="107000"/>
              </a:lnSpc>
              <a:spcBef>
                <a:spcPts val="0"/>
              </a:spcBef>
              <a:spcAft>
                <a:spcPts val="800"/>
              </a:spcAft>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accounting diversification will lead to major business organizations being unable to find methods of appropriating Inflation rates since most people will utilize different methods</a:t>
            </a:r>
          </a:p>
          <a:p>
            <a:pPr marL="0" marR="0" algn="ctr">
              <a:lnSpc>
                <a:spcPct val="107000"/>
              </a:lnSpc>
              <a:spcBef>
                <a:spcPts val="0"/>
              </a:spcBef>
              <a:spcAft>
                <a:spcPts val="800"/>
              </a:spcAft>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loan loss provisions.</a:t>
            </a:r>
          </a:p>
          <a:p>
            <a:pPr marL="0" marR="0" algn="ctr">
              <a:lnSpc>
                <a:spcPct val="107000"/>
              </a:lnSpc>
              <a:spcBef>
                <a:spcPts val="0"/>
              </a:spcBef>
              <a:spcAft>
                <a:spcPts val="800"/>
              </a:spcAft>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 loan loss provision is an income statement expense that is set aside to permit uncollected loans, and their payments.</a:t>
            </a:r>
          </a:p>
          <a:p>
            <a:pPr algn="ct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foreign operations.</a:t>
            </a:r>
          </a:p>
          <a:p>
            <a:pPr algn="ctr"/>
            <a:r>
              <a:rPr lang="en-US" sz="2800" dirty="0">
                <a:effectLst/>
                <a:latin typeface="Times New Roman" panose="02020603050405020304" pitchFamily="18" charset="0"/>
                <a:ea typeface="Calibri" panose="020F0502020204030204" pitchFamily="34" charset="0"/>
              </a:rPr>
              <a:t>failure to comprehend foreign operations may lead to difficulties in accounting for transaction of foreign currencies</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differences in cash equivalents.</a:t>
            </a:r>
          </a:p>
          <a:p>
            <a:pPr algn="ctr"/>
            <a:r>
              <a:rPr lang="en-US" sz="2800" dirty="0">
                <a:latin typeface="Times New Roman" panose="02020603050405020304" pitchFamily="18" charset="0"/>
                <a:cs typeface="Times New Roman" panose="02020603050405020304" pitchFamily="18" charset="0"/>
              </a:rPr>
              <a:t>Cash equivalents are investment securities that can be converted into cash.</a:t>
            </a:r>
            <a:endParaRPr lang="en-US" sz="2800" dirty="0"/>
          </a:p>
          <a:p>
            <a:pPr marL="0" marR="0" algn="ctr">
              <a:lnSpc>
                <a:spcPct val="107000"/>
              </a:lnSpc>
              <a:spcBef>
                <a:spcPts val="0"/>
              </a:spcBef>
              <a:spcAft>
                <a:spcPts val="800"/>
              </a:spcAft>
            </a:pP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948734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F2D8D-E491-472C-868F-E59AD08E00E4}"/>
              </a:ext>
            </a:extLst>
          </p:cNvPr>
          <p:cNvSpPr>
            <a:spLocks noGrp="1"/>
          </p:cNvSpPr>
          <p:nvPr>
            <p:ph type="title"/>
          </p:nvPr>
        </p:nvSpPr>
        <p:spPr/>
        <p:txBody>
          <a:bodyPr>
            <a:normAutofit/>
          </a:bodyPr>
          <a:lstStyle/>
          <a:p>
            <a:pPr algn="ctr"/>
            <a:r>
              <a:rPr lang="en-US" b="1" dirty="0">
                <a:latin typeface="Times New Roman" panose="02020603050405020304" pitchFamily="18" charset="0"/>
                <a:cs typeface="Times New Roman" panose="02020603050405020304" pitchFamily="18" charset="0"/>
              </a:rPr>
              <a:t>Impacts of Culture on Financial Accounting Standards.</a:t>
            </a:r>
            <a:endParaRPr lang="en-US" dirty="0"/>
          </a:p>
        </p:txBody>
      </p:sp>
      <p:sp>
        <p:nvSpPr>
          <p:cNvPr id="3" name="Content Placeholder 2">
            <a:extLst>
              <a:ext uri="{FF2B5EF4-FFF2-40B4-BE49-F238E27FC236}">
                <a16:creationId xmlns:a16="http://schemas.microsoft.com/office/drawing/2014/main" id="{0B385F5A-3CE4-4E97-A9CF-6F890F960BA9}"/>
              </a:ext>
            </a:extLst>
          </p:cNvPr>
          <p:cNvSpPr>
            <a:spLocks noGrp="1"/>
          </p:cNvSpPr>
          <p:nvPr>
            <p:ph idx="1"/>
          </p:nvPr>
        </p:nvSpPr>
        <p:spPr/>
        <p:txBody>
          <a:bodyPr>
            <a:normAutofit fontScale="62500" lnSpcReduction="20000"/>
          </a:bodyPr>
          <a:lstStyle/>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Major cultural challenges cause accountants to interpret and apply accounting standards different. </a:t>
            </a:r>
          </a:p>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Therefore, Conservatism and secrecy are major accounting values influenced by international cultures. </a:t>
            </a:r>
          </a:p>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These aspects affect the disclosure and measurement of financial information, thus affecting the international comparability of financial statements.</a:t>
            </a:r>
          </a:p>
          <a:p>
            <a:pPr algn="ctr"/>
            <a:r>
              <a:rPr lang="en-US" b="1" dirty="0">
                <a:latin typeface="Times New Roman" panose="02020603050405020304" pitchFamily="18" charset="0"/>
                <a:ea typeface="Calibri" panose="020F0502020204030204" pitchFamily="34" charset="0"/>
                <a:cs typeface="Times New Roman" panose="02020603050405020304" pitchFamily="18" charset="0"/>
              </a:rPr>
              <a:t>Accounting Principles.</a:t>
            </a:r>
          </a:p>
          <a:p>
            <a:pPr algn="ctr"/>
            <a:r>
              <a:rPr lang="en-US" sz="2800" b="1" dirty="0">
                <a:latin typeface="Times New Roman" panose="02020603050405020304" pitchFamily="18" charset="0"/>
                <a:cs typeface="Times New Roman" panose="02020603050405020304" pitchFamily="18" charset="0"/>
              </a:rPr>
              <a:t>Principle of conservatism.</a:t>
            </a:r>
          </a:p>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requires a business institution to prepare their accounts with caution and higher verification degrees</a:t>
            </a:r>
            <a:endParaRPr lang="en-US" sz="2800" dirty="0">
              <a:latin typeface="Times New Roman" panose="02020603050405020304" pitchFamily="18" charset="0"/>
              <a:cs typeface="Times New Roman" panose="02020603050405020304" pitchFamily="18" charset="0"/>
            </a:endParaRPr>
          </a:p>
          <a:p>
            <a:pPr algn="ctr"/>
            <a:r>
              <a:rPr lang="en-US" sz="2800" b="1" dirty="0">
                <a:latin typeface="Times New Roman" panose="02020603050405020304" pitchFamily="18" charset="0"/>
                <a:cs typeface="Times New Roman" panose="02020603050405020304" pitchFamily="18" charset="0"/>
              </a:rPr>
              <a:t>Grays accounting values.</a:t>
            </a:r>
          </a:p>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values requires accounting to be carried out with professionalism, uniformity, and secrecy</a:t>
            </a:r>
            <a:endParaRPr lang="en-US" sz="2800" dirty="0">
              <a:latin typeface="Times New Roman" panose="02020603050405020304" pitchFamily="18" charset="0"/>
              <a:cs typeface="Times New Roman" panose="02020603050405020304" pitchFamily="18" charset="0"/>
            </a:endParaRPr>
          </a:p>
          <a:p>
            <a:pPr algn="ctr"/>
            <a:endParaRPr lang="en-US" b="1"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3521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DACBD-A97B-4A0A-BB7F-96CD11183ADE}"/>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Impact of issues on business operations.</a:t>
            </a:r>
            <a:endParaRPr lang="en-US" dirty="0"/>
          </a:p>
        </p:txBody>
      </p:sp>
      <p:sp>
        <p:nvSpPr>
          <p:cNvPr id="3" name="Content Placeholder 2">
            <a:extLst>
              <a:ext uri="{FF2B5EF4-FFF2-40B4-BE49-F238E27FC236}">
                <a16:creationId xmlns:a16="http://schemas.microsoft.com/office/drawing/2014/main" id="{078FC770-3EC0-4EA6-AEE9-117A932FDFB0}"/>
              </a:ext>
            </a:extLst>
          </p:cNvPr>
          <p:cNvSpPr>
            <a:spLocks noGrp="1"/>
          </p:cNvSpPr>
          <p:nvPr>
            <p:ph idx="1"/>
          </p:nvPr>
        </p:nvSpPr>
        <p:spPr/>
        <p:txBody>
          <a:bodyPr>
            <a:normAutofit fontScale="55000" lnSpcReduction="20000"/>
          </a:bodyPr>
          <a:lstStyle/>
          <a:p>
            <a:pPr algn="ctr"/>
            <a:r>
              <a:rPr lang="en-US" sz="2800" dirty="0">
                <a:latin typeface="Times New Roman" panose="02020603050405020304" pitchFamily="18" charset="0"/>
                <a:ea typeface="Calibri" panose="020F0502020204030204" pitchFamily="34" charset="0"/>
              </a:rPr>
              <a:t>C</a:t>
            </a:r>
            <a:r>
              <a:rPr lang="en-US" sz="2800" dirty="0">
                <a:effectLst/>
                <a:latin typeface="Times New Roman" panose="02020603050405020304" pitchFamily="18" charset="0"/>
                <a:ea typeface="Calibri" panose="020F0502020204030204" pitchFamily="34" charset="0"/>
              </a:rPr>
              <a:t>onducting accounting business in a foreign country may lead to business operation issues such as:</a:t>
            </a:r>
          </a:p>
          <a:p>
            <a:pPr algn="ctr"/>
            <a:r>
              <a:rPr lang="en-US" sz="2800" b="1" dirty="0">
                <a:effectLst/>
                <a:latin typeface="Times New Roman" panose="02020603050405020304" pitchFamily="18" charset="0"/>
                <a:ea typeface="Calibri" panose="020F0502020204030204" pitchFamily="34" charset="0"/>
              </a:rPr>
              <a:t>Economic instability.</a:t>
            </a:r>
          </a:p>
          <a:p>
            <a:pPr algn="ctr"/>
            <a:r>
              <a:rPr lang="en-US" sz="2800" dirty="0">
                <a:effectLst/>
                <a:latin typeface="Times New Roman" panose="02020603050405020304" pitchFamily="18" charset="0"/>
                <a:ea typeface="Calibri" panose="020F0502020204030204" pitchFamily="34" charset="0"/>
              </a:rPr>
              <a:t>Economic instability occurs when different factors that have an influence on an economy are out of balance.</a:t>
            </a:r>
          </a:p>
          <a:p>
            <a:pPr algn="ctr"/>
            <a:r>
              <a:rPr lang="en-US" sz="2800" b="1" dirty="0">
                <a:effectLst/>
                <a:latin typeface="Times New Roman" panose="02020603050405020304" pitchFamily="18" charset="0"/>
                <a:ea typeface="Calibri" panose="020F0502020204030204" pitchFamily="34" charset="0"/>
              </a:rPr>
              <a:t>Corporate collapse.</a:t>
            </a:r>
          </a:p>
          <a:p>
            <a:pPr algn="ctr"/>
            <a:r>
              <a:rPr lang="en-US" sz="2800" dirty="0">
                <a:effectLst/>
                <a:latin typeface="Times New Roman" panose="02020603050405020304" pitchFamily="18" charset="0"/>
                <a:ea typeface="Calibri" panose="020F0502020204030204" pitchFamily="34" charset="0"/>
              </a:rPr>
              <a:t>The effects of corporate failure involved increased unemployment in both nations, lack of accountability, stunted business growth, high wastage levels, and repetitive complaints.</a:t>
            </a:r>
          </a:p>
          <a:p>
            <a:pPr algn="ctr"/>
            <a:r>
              <a:rPr lang="en-US" sz="2800" dirty="0">
                <a:effectLst/>
                <a:latin typeface="Times New Roman" panose="02020603050405020304" pitchFamily="18" charset="0"/>
                <a:ea typeface="Calibri" panose="020F0502020204030204" pitchFamily="34" charset="0"/>
              </a:rPr>
              <a:t>F</a:t>
            </a:r>
            <a:r>
              <a:rPr lang="en-US" sz="2800" b="1" dirty="0">
                <a:effectLst/>
                <a:latin typeface="Times New Roman" panose="02020603050405020304" pitchFamily="18" charset="0"/>
                <a:ea typeface="Calibri" panose="020F0502020204030204" pitchFamily="34" charset="0"/>
              </a:rPr>
              <a:t>raud investor uncertainty .</a:t>
            </a:r>
          </a:p>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This leads to loses and collapse of organizations due to failed investments.</a:t>
            </a:r>
            <a:endParaRPr lang="en-US" sz="2800" dirty="0">
              <a:latin typeface="Times New Roman" panose="02020603050405020304" pitchFamily="18" charset="0"/>
              <a:ea typeface="Calibri" panose="020F0502020204030204" pitchFamily="34" charset="0"/>
            </a:endParaRPr>
          </a:p>
          <a:p>
            <a:pPr algn="ctr"/>
            <a:r>
              <a:rPr lang="en-US" sz="2800" b="1" dirty="0">
                <a:effectLst/>
                <a:latin typeface="Times New Roman" panose="02020603050405020304" pitchFamily="18" charset="0"/>
                <a:ea typeface="Calibri" panose="020F0502020204030204" pitchFamily="34" charset="0"/>
              </a:rPr>
              <a:t>Transparency.</a:t>
            </a:r>
          </a:p>
          <a:p>
            <a:pPr algn="ctr"/>
            <a:r>
              <a:rPr lang="en-US" sz="2800" dirty="0">
                <a:effectLst/>
                <a:latin typeface="Times New Roman" panose="02020603050405020304" pitchFamily="18" charset="0"/>
                <a:ea typeface="Calibri" panose="020F0502020204030204" pitchFamily="34" charset="0"/>
              </a:rPr>
              <a:t>Transparency issues will lead to negative effects in corporate growth, productivity, and profitability</a:t>
            </a:r>
            <a:endParaRPr lang="en-US" sz="2800" dirty="0"/>
          </a:p>
          <a:p>
            <a:pPr algn="ctr"/>
            <a:endParaRPr lang="en-US" sz="2800" dirty="0">
              <a:effectLst/>
              <a:latin typeface="Times New Roman" panose="02020603050405020304" pitchFamily="18" charset="0"/>
              <a:ea typeface="Calibri" panose="020F0502020204030204" pitchFamily="34" charset="0"/>
            </a:endParaRPr>
          </a:p>
          <a:p>
            <a:endParaRPr lang="en-US" dirty="0"/>
          </a:p>
        </p:txBody>
      </p:sp>
    </p:spTree>
    <p:extLst>
      <p:ext uri="{BB962C8B-B14F-4D97-AF65-F5344CB8AC3E}">
        <p14:creationId xmlns:p14="http://schemas.microsoft.com/office/powerpoint/2010/main" val="747771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36DF6-FE93-4008-8B07-745DA0011A2A}"/>
              </a:ext>
            </a:extLst>
          </p:cNvPr>
          <p:cNvSpPr>
            <a:spLocks noGrp="1"/>
          </p:cNvSpPr>
          <p:nvPr>
            <p:ph type="title"/>
          </p:nvPr>
        </p:nvSpPr>
        <p:spPr>
          <a:xfrm>
            <a:off x="831850" y="1709738"/>
            <a:ext cx="10515600" cy="3845242"/>
          </a:xfrm>
        </p:spPr>
        <p:txBody>
          <a:bodyPr/>
          <a:lstStyle/>
          <a:p>
            <a:pPr algn="ctr"/>
            <a:r>
              <a:rPr lang="en-US" b="1" dirty="0">
                <a:latin typeface="Times New Roman" panose="02020603050405020304" pitchFamily="18" charset="0"/>
                <a:cs typeface="Times New Roman" panose="02020603050405020304" pitchFamily="18" charset="0"/>
              </a:rPr>
              <a:t>Accounting Standards</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(Comparison Between GAAP and IFRS)</a:t>
            </a:r>
          </a:p>
        </p:txBody>
      </p:sp>
    </p:spTree>
    <p:extLst>
      <p:ext uri="{BB962C8B-B14F-4D97-AF65-F5344CB8AC3E}">
        <p14:creationId xmlns:p14="http://schemas.microsoft.com/office/powerpoint/2010/main" val="1211615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F8F30-FDF4-40FB-81C0-C00F53AD82D6}"/>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Reporting requirements</a:t>
            </a:r>
            <a:endParaRPr lang="en-US" dirty="0"/>
          </a:p>
        </p:txBody>
      </p:sp>
      <p:sp>
        <p:nvSpPr>
          <p:cNvPr id="3" name="Content Placeholder 2">
            <a:extLst>
              <a:ext uri="{FF2B5EF4-FFF2-40B4-BE49-F238E27FC236}">
                <a16:creationId xmlns:a16="http://schemas.microsoft.com/office/drawing/2014/main" id="{CED3FE69-5B60-48E7-9FA5-04670FF8EC77}"/>
              </a:ext>
            </a:extLst>
          </p:cNvPr>
          <p:cNvSpPr>
            <a:spLocks noGrp="1"/>
          </p:cNvSpPr>
          <p:nvPr>
            <p:ph sz="half" idx="1"/>
          </p:nvPr>
        </p:nvSpPr>
        <p:spPr>
          <a:xfrm>
            <a:off x="838200" y="1690688"/>
            <a:ext cx="5181600" cy="4802187"/>
          </a:xfrm>
        </p:spPr>
        <p:txBody>
          <a:bodyPr>
            <a:normAutofit/>
          </a:bodyPr>
          <a:lstStyle/>
          <a:p>
            <a:pPr algn="ctr"/>
            <a:r>
              <a:rPr lang="en-US" dirty="0"/>
              <a:t>GAAP</a:t>
            </a:r>
          </a:p>
          <a:p>
            <a:pPr algn="ctr"/>
            <a:r>
              <a:rPr lang="en-US" dirty="0">
                <a:effectLst/>
                <a:latin typeface="Times New Roman" panose="02020603050405020304" pitchFamily="18" charset="0"/>
                <a:ea typeface="Calibri" panose="020F0502020204030204" pitchFamily="34" charset="0"/>
              </a:rPr>
              <a:t>balance sheet, </a:t>
            </a:r>
          </a:p>
          <a:p>
            <a:pPr algn="ctr"/>
            <a:r>
              <a:rPr lang="en-US" dirty="0">
                <a:effectLst/>
                <a:latin typeface="Times New Roman" panose="02020603050405020304" pitchFamily="18" charset="0"/>
                <a:ea typeface="Calibri" panose="020F0502020204030204" pitchFamily="34" charset="0"/>
              </a:rPr>
              <a:t>Income statement,</a:t>
            </a:r>
          </a:p>
          <a:p>
            <a:pPr algn="ctr"/>
            <a:r>
              <a:rPr lang="en-US" dirty="0">
                <a:effectLst/>
                <a:latin typeface="Times New Roman" panose="02020603050405020304" pitchFamily="18" charset="0"/>
                <a:ea typeface="Calibri" panose="020F0502020204030204" pitchFamily="34" charset="0"/>
              </a:rPr>
              <a:t> shareholder’s equity, </a:t>
            </a:r>
          </a:p>
          <a:p>
            <a:pPr algn="ctr"/>
            <a:r>
              <a:rPr lang="en-US" dirty="0">
                <a:effectLst/>
                <a:latin typeface="Times New Roman" panose="02020603050405020304" pitchFamily="18" charset="0"/>
                <a:ea typeface="Calibri" panose="020F0502020204030204" pitchFamily="34" charset="0"/>
              </a:rPr>
              <a:t> cashflow statement.</a:t>
            </a:r>
          </a:p>
          <a:p>
            <a:pPr algn="ctr"/>
            <a:endParaRPr lang="en-US" sz="5400" dirty="0"/>
          </a:p>
          <a:p>
            <a:endParaRPr lang="en-US" dirty="0"/>
          </a:p>
        </p:txBody>
      </p:sp>
      <p:sp>
        <p:nvSpPr>
          <p:cNvPr id="4" name="Content Placeholder 3">
            <a:extLst>
              <a:ext uri="{FF2B5EF4-FFF2-40B4-BE49-F238E27FC236}">
                <a16:creationId xmlns:a16="http://schemas.microsoft.com/office/drawing/2014/main" id="{84CDC7B6-E8E2-4D1F-9261-94F28AC2D67C}"/>
              </a:ext>
            </a:extLst>
          </p:cNvPr>
          <p:cNvSpPr>
            <a:spLocks noGrp="1"/>
          </p:cNvSpPr>
          <p:nvPr>
            <p:ph sz="half" idx="2"/>
          </p:nvPr>
        </p:nvSpPr>
        <p:spPr/>
        <p:txBody>
          <a:bodyPr>
            <a:normAutofit/>
          </a:bodyPr>
          <a:lstStyle/>
          <a:p>
            <a:pPr algn="ctr"/>
            <a:r>
              <a:rPr lang="en-US" sz="4000" dirty="0">
                <a:latin typeface="Times New Roman" panose="02020603050405020304" pitchFamily="18" charset="0"/>
              </a:rPr>
              <a:t>IFRS</a:t>
            </a:r>
          </a:p>
          <a:p>
            <a:pPr algn="ctr"/>
            <a:r>
              <a:rPr lang="en-US" sz="2800" dirty="0">
                <a:effectLst/>
                <a:latin typeface="Times New Roman" panose="02020603050405020304" pitchFamily="18" charset="0"/>
                <a:ea typeface="Calibri" panose="020F0502020204030204" pitchFamily="34" charset="0"/>
              </a:rPr>
              <a:t>income statement, </a:t>
            </a:r>
          </a:p>
          <a:p>
            <a:pPr algn="ctr"/>
            <a:r>
              <a:rPr lang="en-US" sz="2800" dirty="0">
                <a:effectLst/>
                <a:latin typeface="Times New Roman" panose="02020603050405020304" pitchFamily="18" charset="0"/>
                <a:ea typeface="Calibri" panose="020F0502020204030204" pitchFamily="34" charset="0"/>
              </a:rPr>
              <a:t>shareholder’s equity, </a:t>
            </a:r>
          </a:p>
          <a:p>
            <a:pPr algn="ctr"/>
            <a:r>
              <a:rPr lang="en-US" sz="2800" dirty="0">
                <a:effectLst/>
                <a:latin typeface="Times New Roman" panose="02020603050405020304" pitchFamily="18" charset="0"/>
                <a:ea typeface="Calibri" panose="020F0502020204030204" pitchFamily="34" charset="0"/>
              </a:rPr>
              <a:t>cashflow statement.</a:t>
            </a:r>
            <a:endParaRPr lang="en-US" sz="7200" dirty="0"/>
          </a:p>
          <a:p>
            <a:pPr algn="ctr"/>
            <a:r>
              <a:rPr lang="en-US" sz="2800" dirty="0">
                <a:effectLst/>
                <a:latin typeface="Times New Roman" panose="02020603050405020304" pitchFamily="18" charset="0"/>
                <a:ea typeface="Calibri" panose="020F0502020204030204" pitchFamily="34" charset="0"/>
              </a:rPr>
              <a:t>financial statement, </a:t>
            </a:r>
          </a:p>
          <a:p>
            <a:endParaRPr lang="en-US" dirty="0"/>
          </a:p>
        </p:txBody>
      </p:sp>
    </p:spTree>
    <p:extLst>
      <p:ext uri="{BB962C8B-B14F-4D97-AF65-F5344CB8AC3E}">
        <p14:creationId xmlns:p14="http://schemas.microsoft.com/office/powerpoint/2010/main" val="1489802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B6259-2EBA-4C58-9E10-3A455508E2F9}"/>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Disclosure requirements.</a:t>
            </a:r>
          </a:p>
        </p:txBody>
      </p:sp>
      <p:sp>
        <p:nvSpPr>
          <p:cNvPr id="3" name="Text Placeholder 2">
            <a:extLst>
              <a:ext uri="{FF2B5EF4-FFF2-40B4-BE49-F238E27FC236}">
                <a16:creationId xmlns:a16="http://schemas.microsoft.com/office/drawing/2014/main" id="{08A7111C-5F8F-4FF2-A3B7-37F3782E6967}"/>
              </a:ext>
            </a:extLst>
          </p:cNvPr>
          <p:cNvSpPr>
            <a:spLocks noGrp="1"/>
          </p:cNvSpPr>
          <p:nvPr>
            <p:ph type="body" idx="1"/>
          </p:nvPr>
        </p:nvSpPr>
        <p:spPr/>
        <p:txBody>
          <a:bodyPr/>
          <a:lstStyle/>
          <a:p>
            <a:r>
              <a:rPr lang="en-US" dirty="0"/>
              <a:t>GAAP</a:t>
            </a:r>
          </a:p>
        </p:txBody>
      </p:sp>
      <p:sp>
        <p:nvSpPr>
          <p:cNvPr id="4" name="Content Placeholder 3">
            <a:extLst>
              <a:ext uri="{FF2B5EF4-FFF2-40B4-BE49-F238E27FC236}">
                <a16:creationId xmlns:a16="http://schemas.microsoft.com/office/drawing/2014/main" id="{6AFC08B4-2CC7-4CB3-A619-CEE6C5E518D2}"/>
              </a:ext>
            </a:extLst>
          </p:cNvPr>
          <p:cNvSpPr>
            <a:spLocks noGrp="1"/>
          </p:cNvSpPr>
          <p:nvPr>
            <p:ph sz="half" idx="2"/>
          </p:nvPr>
        </p:nvSpPr>
        <p:spPr/>
        <p:txBody>
          <a:bodyPr/>
          <a:lstStyle/>
          <a:p>
            <a:pPr algn="ctr"/>
            <a:r>
              <a:rPr lang="en-US" dirty="0">
                <a:latin typeface="Times New Roman" panose="02020603050405020304" pitchFamily="18" charset="0"/>
                <a:cs typeface="Times New Roman" panose="02020603050405020304" pitchFamily="18" charset="0"/>
              </a:rPr>
              <a:t>Statement of cash flow</a:t>
            </a:r>
          </a:p>
          <a:p>
            <a:pPr algn="ctr"/>
            <a:r>
              <a:rPr lang="en-US" dirty="0">
                <a:latin typeface="Times New Roman" panose="02020603050405020304" pitchFamily="18" charset="0"/>
                <a:cs typeface="Times New Roman" panose="02020603050405020304" pitchFamily="18" charset="0"/>
              </a:rPr>
              <a:t>Financial statement</a:t>
            </a:r>
          </a:p>
          <a:p>
            <a:endParaRPr lang="en-US" dirty="0"/>
          </a:p>
        </p:txBody>
      </p:sp>
      <p:sp>
        <p:nvSpPr>
          <p:cNvPr id="5" name="Text Placeholder 4">
            <a:extLst>
              <a:ext uri="{FF2B5EF4-FFF2-40B4-BE49-F238E27FC236}">
                <a16:creationId xmlns:a16="http://schemas.microsoft.com/office/drawing/2014/main" id="{75F68154-F438-4D4F-B73F-FB4C58EF932F}"/>
              </a:ext>
            </a:extLst>
          </p:cNvPr>
          <p:cNvSpPr>
            <a:spLocks noGrp="1"/>
          </p:cNvSpPr>
          <p:nvPr>
            <p:ph type="body" sz="quarter" idx="3"/>
          </p:nvPr>
        </p:nvSpPr>
        <p:spPr/>
        <p:txBody>
          <a:bodyPr/>
          <a:lstStyle/>
          <a:p>
            <a:r>
              <a:rPr lang="en-US" dirty="0"/>
              <a:t>IFRS</a:t>
            </a:r>
          </a:p>
        </p:txBody>
      </p:sp>
      <p:sp>
        <p:nvSpPr>
          <p:cNvPr id="6" name="Content Placeholder 5">
            <a:extLst>
              <a:ext uri="{FF2B5EF4-FFF2-40B4-BE49-F238E27FC236}">
                <a16:creationId xmlns:a16="http://schemas.microsoft.com/office/drawing/2014/main" id="{F4D12258-4584-4351-B418-EE917DD78F17}"/>
              </a:ext>
            </a:extLst>
          </p:cNvPr>
          <p:cNvSpPr>
            <a:spLocks noGrp="1"/>
          </p:cNvSpPr>
          <p:nvPr>
            <p:ph sz="quarter" idx="4"/>
          </p:nvPr>
        </p:nvSpPr>
        <p:spPr/>
        <p:txBody>
          <a:bodyPr/>
          <a:lstStyle/>
          <a:p>
            <a:pPr algn="ctr"/>
            <a:r>
              <a:rPr lang="en-US" dirty="0">
                <a:latin typeface="Times New Roman" panose="02020603050405020304" pitchFamily="18" charset="0"/>
                <a:cs typeface="Times New Roman" panose="02020603050405020304" pitchFamily="18" charset="0"/>
              </a:rPr>
              <a:t>Financial statement</a:t>
            </a:r>
          </a:p>
          <a:p>
            <a:pPr algn="ctr"/>
            <a:r>
              <a:rPr lang="en-US" dirty="0">
                <a:latin typeface="Times New Roman" panose="02020603050405020304" pitchFamily="18" charset="0"/>
                <a:cs typeface="Times New Roman" panose="02020603050405020304" pitchFamily="18" charset="0"/>
              </a:rPr>
              <a:t>Risk assessment statement.</a:t>
            </a:r>
          </a:p>
          <a:p>
            <a:endParaRPr lang="en-US" dirty="0"/>
          </a:p>
        </p:txBody>
      </p:sp>
    </p:spTree>
    <p:extLst>
      <p:ext uri="{BB962C8B-B14F-4D97-AF65-F5344CB8AC3E}">
        <p14:creationId xmlns:p14="http://schemas.microsoft.com/office/powerpoint/2010/main" val="1338478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A3781-133A-41B0-AA91-DC5DE9AD9961}"/>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Effects of Convergence</a:t>
            </a:r>
          </a:p>
        </p:txBody>
      </p:sp>
      <p:sp>
        <p:nvSpPr>
          <p:cNvPr id="3" name="Text Placeholder 2">
            <a:extLst>
              <a:ext uri="{FF2B5EF4-FFF2-40B4-BE49-F238E27FC236}">
                <a16:creationId xmlns:a16="http://schemas.microsoft.com/office/drawing/2014/main" id="{3D3FAF6B-19AB-4CF8-A5D2-523583EC9DE3}"/>
              </a:ext>
            </a:extLst>
          </p:cNvPr>
          <p:cNvSpPr>
            <a:spLocks noGrp="1"/>
          </p:cNvSpPr>
          <p:nvPr>
            <p:ph type="body" idx="1"/>
          </p:nvPr>
        </p:nvSpPr>
        <p:spPr/>
        <p:txBody>
          <a:bodyPr/>
          <a:lstStyle/>
          <a:p>
            <a:r>
              <a:rPr lang="en-US" dirty="0"/>
              <a:t>On Investors.</a:t>
            </a:r>
          </a:p>
        </p:txBody>
      </p:sp>
      <p:sp>
        <p:nvSpPr>
          <p:cNvPr id="4" name="Content Placeholder 3">
            <a:extLst>
              <a:ext uri="{FF2B5EF4-FFF2-40B4-BE49-F238E27FC236}">
                <a16:creationId xmlns:a16="http://schemas.microsoft.com/office/drawing/2014/main" id="{F1E73214-45AE-4052-80A0-4C2A352862B3}"/>
              </a:ext>
            </a:extLst>
          </p:cNvPr>
          <p:cNvSpPr>
            <a:spLocks noGrp="1"/>
          </p:cNvSpPr>
          <p:nvPr>
            <p:ph sz="half" idx="2"/>
          </p:nvPr>
        </p:nvSpPr>
        <p:spPr/>
        <p:txBody>
          <a:bodyPr>
            <a:normAutofit fontScale="70000" lnSpcReduction="20000"/>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reduced risk of facilitating transborder financing and investment, </a:t>
            </a:r>
          </a:p>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prevention of accounting manipulations and fraud of investments, and</a:t>
            </a:r>
          </a:p>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they offer detailed information on financial instruments to the investors.</a:t>
            </a:r>
          </a:p>
          <a:p>
            <a:endParaRPr lang="en-US" dirty="0"/>
          </a:p>
        </p:txBody>
      </p:sp>
      <p:sp>
        <p:nvSpPr>
          <p:cNvPr id="5" name="Text Placeholder 4">
            <a:extLst>
              <a:ext uri="{FF2B5EF4-FFF2-40B4-BE49-F238E27FC236}">
                <a16:creationId xmlns:a16="http://schemas.microsoft.com/office/drawing/2014/main" id="{32721CB0-E97C-4A07-B14D-3D269975FA0D}"/>
              </a:ext>
            </a:extLst>
          </p:cNvPr>
          <p:cNvSpPr>
            <a:spLocks noGrp="1"/>
          </p:cNvSpPr>
          <p:nvPr>
            <p:ph type="body" sz="quarter" idx="3"/>
          </p:nvPr>
        </p:nvSpPr>
        <p:spPr/>
        <p:txBody>
          <a:bodyPr/>
          <a:lstStyle/>
          <a:p>
            <a:r>
              <a:rPr lang="en-US" dirty="0"/>
              <a:t>On the firm.</a:t>
            </a:r>
          </a:p>
        </p:txBody>
      </p:sp>
      <p:sp>
        <p:nvSpPr>
          <p:cNvPr id="6" name="Content Placeholder 5">
            <a:extLst>
              <a:ext uri="{FF2B5EF4-FFF2-40B4-BE49-F238E27FC236}">
                <a16:creationId xmlns:a16="http://schemas.microsoft.com/office/drawing/2014/main" id="{B94EDEAB-B5D2-4C71-9CC3-F9F46459B31E}"/>
              </a:ext>
            </a:extLst>
          </p:cNvPr>
          <p:cNvSpPr>
            <a:spLocks noGrp="1"/>
          </p:cNvSpPr>
          <p:nvPr>
            <p:ph sz="quarter" idx="4"/>
          </p:nvPr>
        </p:nvSpPr>
        <p:spPr/>
        <p:txBody>
          <a:bodyPr>
            <a:normAutofit fontScale="70000" lnSpcReduction="20000"/>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improved comparability between the firm and foreign ones, </a:t>
            </a:r>
          </a:p>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reduced cost of preparing consolidated financial statements for expanding firms, </a:t>
            </a:r>
          </a:p>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attaining of uniformity in the financial instruments of the organization</a:t>
            </a:r>
            <a:endParaRPr lang="en-US" sz="40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500375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7D38-0FCC-47AD-8F63-C73E78119B51}"/>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Role of IASB in harmonization</a:t>
            </a:r>
            <a:endParaRPr lang="en-US" dirty="0"/>
          </a:p>
        </p:txBody>
      </p:sp>
      <p:sp>
        <p:nvSpPr>
          <p:cNvPr id="3" name="Content Placeholder 2">
            <a:extLst>
              <a:ext uri="{FF2B5EF4-FFF2-40B4-BE49-F238E27FC236}">
                <a16:creationId xmlns:a16="http://schemas.microsoft.com/office/drawing/2014/main" id="{8815AFC8-4750-453E-B595-E8A36DE42AC7}"/>
              </a:ext>
            </a:extLst>
          </p:cNvPr>
          <p:cNvSpPr>
            <a:spLocks noGrp="1"/>
          </p:cNvSpPr>
          <p:nvPr>
            <p:ph idx="1"/>
          </p:nvPr>
        </p:nvSpPr>
        <p:spPr/>
        <p:txBody>
          <a:bodyPr/>
          <a:lstStyle/>
          <a:p>
            <a:pPr algn="ctr"/>
            <a:r>
              <a:rPr lang="en-US" sz="1600" dirty="0">
                <a:latin typeface="Times New Roman" panose="02020603050405020304" pitchFamily="18" charset="0"/>
                <a:ea typeface="Calibri" panose="020F0502020204030204" pitchFamily="34" charset="0"/>
                <a:cs typeface="Times New Roman" panose="02020603050405020304" pitchFamily="18" charset="0"/>
              </a:rPr>
              <a:t>It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supports the convergence of different accounting standards to ensure that the weaknesses are avoided while the strengths are maximized. </a:t>
            </a:r>
          </a:p>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It ensures this by increasing the level of agreement between the practices within nations, and accounting standards. </a:t>
            </a:r>
          </a:p>
          <a:p>
            <a:endParaRPr lang="en-US" dirty="0"/>
          </a:p>
        </p:txBody>
      </p:sp>
    </p:spTree>
    <p:extLst>
      <p:ext uri="{BB962C8B-B14F-4D97-AF65-F5344CB8AC3E}">
        <p14:creationId xmlns:p14="http://schemas.microsoft.com/office/powerpoint/2010/main" val="3458753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84983-6E7E-4835-BC84-02BE01272B5E}"/>
              </a:ext>
            </a:extLst>
          </p:cNvPr>
          <p:cNvSpPr>
            <a:spLocks noGrp="1"/>
          </p:cNvSpPr>
          <p:nvPr>
            <p:ph type="title"/>
          </p:nvPr>
        </p:nvSpPr>
        <p:spPr>
          <a:xfrm>
            <a:off x="838200" y="365125"/>
            <a:ext cx="10515600" cy="5144135"/>
          </a:xfrm>
        </p:spPr>
        <p:txBody>
          <a:bodyPr/>
          <a:lstStyle/>
          <a:p>
            <a:pPr algn="ctr"/>
            <a:r>
              <a:rPr lang="en-US" b="1" dirty="0">
                <a:latin typeface="Times New Roman" panose="02020603050405020304" pitchFamily="18" charset="0"/>
                <a:cs typeface="Times New Roman" panose="02020603050405020304" pitchFamily="18" charset="0"/>
              </a:rPr>
              <a:t>Global Market</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(Financial Statement Analysis)</a:t>
            </a:r>
          </a:p>
        </p:txBody>
      </p:sp>
    </p:spTree>
    <p:extLst>
      <p:ext uri="{BB962C8B-B14F-4D97-AF65-F5344CB8AC3E}">
        <p14:creationId xmlns:p14="http://schemas.microsoft.com/office/powerpoint/2010/main" val="3718632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3FDCE-9DC4-47E1-B002-2AB535768AAC}"/>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Country:</a:t>
            </a:r>
          </a:p>
        </p:txBody>
      </p:sp>
      <p:sp>
        <p:nvSpPr>
          <p:cNvPr id="3" name="Content Placeholder 2">
            <a:extLst>
              <a:ext uri="{FF2B5EF4-FFF2-40B4-BE49-F238E27FC236}">
                <a16:creationId xmlns:a16="http://schemas.microsoft.com/office/drawing/2014/main" id="{0265A2A2-2CEA-4591-9467-A39AD8E20A92}"/>
              </a:ext>
            </a:extLst>
          </p:cNvPr>
          <p:cNvSpPr>
            <a:spLocks noGrp="1"/>
          </p:cNvSpPr>
          <p:nvPr>
            <p:ph idx="1"/>
          </p:nvPr>
        </p:nvSpPr>
        <p:spPr/>
        <p:txBody>
          <a:bodyPr/>
          <a:lstStyle/>
          <a:p>
            <a:r>
              <a:rPr lang="en-US" dirty="0"/>
              <a:t>South Korea.</a:t>
            </a:r>
          </a:p>
          <a:p>
            <a:r>
              <a:rPr lang="en-US" sz="2800" dirty="0">
                <a:effectLst/>
                <a:latin typeface="Times New Roman" panose="02020603050405020304" pitchFamily="18" charset="0"/>
                <a:ea typeface="Calibri" panose="020F0502020204030204" pitchFamily="34" charset="0"/>
              </a:rPr>
              <a:t>This is because South Korea is a major part of the Asia-pacific region, and Asia- pacific continent has been named as the largest exporters and importers of canned food, and other manufacturing businesses</a:t>
            </a:r>
            <a:endParaRPr lang="en-US" dirty="0"/>
          </a:p>
          <a:p>
            <a:pPr marL="0" indent="0">
              <a:buNone/>
            </a:pPr>
            <a:endParaRPr lang="en-US" dirty="0"/>
          </a:p>
        </p:txBody>
      </p:sp>
    </p:spTree>
    <p:extLst>
      <p:ext uri="{BB962C8B-B14F-4D97-AF65-F5344CB8AC3E}">
        <p14:creationId xmlns:p14="http://schemas.microsoft.com/office/powerpoint/2010/main" val="292593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E1A04-A66B-4731-864A-7AF3C01E41D4}"/>
              </a:ext>
            </a:extLst>
          </p:cNvPr>
          <p:cNvSpPr>
            <a:spLocks noGrp="1"/>
          </p:cNvSpPr>
          <p:nvPr>
            <p:ph type="title"/>
          </p:nvPr>
        </p:nvSpPr>
        <p:spPr/>
        <p:txBody>
          <a:bodyPr/>
          <a:lstStyle/>
          <a:p>
            <a:r>
              <a:rPr lang="en-US" b="1" dirty="0"/>
              <a:t>Issues in Financial statement Analysis.</a:t>
            </a:r>
          </a:p>
        </p:txBody>
      </p:sp>
      <p:sp>
        <p:nvSpPr>
          <p:cNvPr id="3" name="Content Placeholder 2">
            <a:extLst>
              <a:ext uri="{FF2B5EF4-FFF2-40B4-BE49-F238E27FC236}">
                <a16:creationId xmlns:a16="http://schemas.microsoft.com/office/drawing/2014/main" id="{CA7B3B4B-F550-4261-B844-1D99FA43A4E2}"/>
              </a:ext>
            </a:extLst>
          </p:cNvPr>
          <p:cNvSpPr>
            <a:spLocks noGrp="1"/>
          </p:cNvSpPr>
          <p:nvPr>
            <p:ph idx="1"/>
          </p:nvPr>
        </p:nvSpPr>
        <p:spPr/>
        <p:txBody>
          <a:bodyPr/>
          <a:lstStyle/>
          <a:p>
            <a:r>
              <a:rPr lang="en-US" sz="2800" dirty="0">
                <a:effectLst/>
                <a:latin typeface="Times New Roman" panose="02020603050405020304" pitchFamily="18" charset="0"/>
                <a:ea typeface="Calibri" panose="020F0502020204030204" pitchFamily="34" charset="0"/>
              </a:rPr>
              <a:t>cannot be used as a form of judgement </a:t>
            </a:r>
          </a:p>
          <a:p>
            <a:r>
              <a:rPr lang="en-US" sz="2800" dirty="0">
                <a:effectLst/>
                <a:latin typeface="Times New Roman" panose="02020603050405020304" pitchFamily="18" charset="0"/>
                <a:ea typeface="Calibri" panose="020F0502020204030204" pitchFamily="34" charset="0"/>
              </a:rPr>
              <a:t>only past data of accounting information can be included </a:t>
            </a:r>
          </a:p>
          <a:p>
            <a:r>
              <a:rPr lang="en-US" sz="2800" dirty="0">
                <a:effectLst/>
                <a:latin typeface="Times New Roman" panose="02020603050405020304" pitchFamily="18" charset="0"/>
                <a:ea typeface="Calibri" panose="020F0502020204030204" pitchFamily="34" charset="0"/>
              </a:rPr>
              <a:t>comparability issues</a:t>
            </a:r>
          </a:p>
          <a:p>
            <a:r>
              <a:rPr lang="en-US" sz="2800" dirty="0">
                <a:effectLst/>
                <a:latin typeface="Times New Roman" panose="02020603050405020304" pitchFamily="18" charset="0"/>
                <a:ea typeface="Calibri" panose="020F0502020204030204" pitchFamily="34" charset="0"/>
              </a:rPr>
              <a:t>reliability issues.</a:t>
            </a:r>
            <a:endParaRPr lang="en-US" dirty="0"/>
          </a:p>
          <a:p>
            <a:endParaRPr lang="en-US" dirty="0"/>
          </a:p>
        </p:txBody>
      </p:sp>
    </p:spTree>
    <p:extLst>
      <p:ext uri="{BB962C8B-B14F-4D97-AF65-F5344CB8AC3E}">
        <p14:creationId xmlns:p14="http://schemas.microsoft.com/office/powerpoint/2010/main" val="29034998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B6912-A07A-4287-85A3-CB364F9606CF}"/>
              </a:ext>
            </a:extLst>
          </p:cNvPr>
          <p:cNvSpPr>
            <a:spLocks noGrp="1"/>
          </p:cNvSpPr>
          <p:nvPr>
            <p:ph type="title"/>
          </p:nvPr>
        </p:nvSpPr>
        <p:spPr/>
        <p:txBody>
          <a:bodyPr/>
          <a:lstStyle/>
          <a:p>
            <a:pPr algn="ctr"/>
            <a:r>
              <a:rPr lang="en-US" b="1" dirty="0"/>
              <a:t>Recommendations.</a:t>
            </a:r>
          </a:p>
        </p:txBody>
      </p:sp>
      <p:sp>
        <p:nvSpPr>
          <p:cNvPr id="3" name="Content Placeholder 2">
            <a:extLst>
              <a:ext uri="{FF2B5EF4-FFF2-40B4-BE49-F238E27FC236}">
                <a16:creationId xmlns:a16="http://schemas.microsoft.com/office/drawing/2014/main" id="{8ECB7023-D941-4B0C-AA8B-9CEEFB361B78}"/>
              </a:ext>
            </a:extLst>
          </p:cNvPr>
          <p:cNvSpPr>
            <a:spLocks noGrp="1"/>
          </p:cNvSpPr>
          <p:nvPr>
            <p:ph idx="1"/>
          </p:nvPr>
        </p:nvSpPr>
        <p:spPr/>
        <p:txBody>
          <a:bodyPr/>
          <a:lstStyle/>
          <a:p>
            <a:r>
              <a:rPr lang="en-US" sz="2800" dirty="0">
                <a:latin typeface="Times New Roman" panose="02020603050405020304" pitchFamily="18" charset="0"/>
                <a:ea typeface="Calibri" panose="020F0502020204030204" pitchFamily="34" charset="0"/>
                <a:cs typeface="Times New Roman" panose="02020603050405020304" pitchFamily="18" charset="0"/>
              </a:rPr>
              <a:t>F</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inancial analysts should look at the average level of inventory over a specific period of time.</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understanding the nature of the service or product being offered by the firm can help in determining effective strategies to avoid financial statement issues.</a:t>
            </a:r>
          </a:p>
          <a:p>
            <a:endParaRPr lang="en-US" dirty="0"/>
          </a:p>
        </p:txBody>
      </p:sp>
    </p:spTree>
    <p:extLst>
      <p:ext uri="{BB962C8B-B14F-4D97-AF65-F5344CB8AC3E}">
        <p14:creationId xmlns:p14="http://schemas.microsoft.com/office/powerpoint/2010/main" val="4131282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977C1-CE91-4849-BDE9-DF1E94218D3C}"/>
              </a:ext>
            </a:extLst>
          </p:cNvPr>
          <p:cNvSpPr>
            <a:spLocks noGrp="1"/>
          </p:cNvSpPr>
          <p:nvPr>
            <p:ph type="title"/>
          </p:nvPr>
        </p:nvSpPr>
        <p:spPr/>
        <p:txBody>
          <a:bodyPr/>
          <a:lstStyle/>
          <a:p>
            <a:r>
              <a:rPr lang="en-US" dirty="0"/>
              <a:t>Financial statement analysis process.</a:t>
            </a:r>
          </a:p>
        </p:txBody>
      </p:sp>
      <p:sp>
        <p:nvSpPr>
          <p:cNvPr id="3" name="Content Placeholder 2">
            <a:extLst>
              <a:ext uri="{FF2B5EF4-FFF2-40B4-BE49-F238E27FC236}">
                <a16:creationId xmlns:a16="http://schemas.microsoft.com/office/drawing/2014/main" id="{4C1671FA-2D8F-438E-A054-EBE51E4F2D6D}"/>
              </a:ext>
            </a:extLst>
          </p:cNvPr>
          <p:cNvSpPr>
            <a:spLocks noGrp="1"/>
          </p:cNvSpPr>
          <p:nvPr>
            <p:ph idx="1"/>
          </p:nvPr>
        </p:nvSpPr>
        <p:spPr/>
        <p:txBody>
          <a:bodyPr/>
          <a:lstStyle/>
          <a:p>
            <a:r>
              <a:rPr lang="en-US" dirty="0"/>
              <a:t>Identify economic characteristics</a:t>
            </a:r>
          </a:p>
          <a:p>
            <a:r>
              <a:rPr lang="en-US" dirty="0"/>
              <a:t>Identify company strategies</a:t>
            </a:r>
          </a:p>
          <a:p>
            <a:r>
              <a:rPr lang="en-US" dirty="0"/>
              <a:t>Assess firm quality.</a:t>
            </a:r>
          </a:p>
          <a:p>
            <a:r>
              <a:rPr lang="en-US" dirty="0"/>
              <a:t>Analyze profitability and risks.</a:t>
            </a:r>
          </a:p>
          <a:p>
            <a:r>
              <a:rPr lang="en-US" dirty="0"/>
              <a:t>Prepare forecasted financial statement.</a:t>
            </a:r>
          </a:p>
          <a:p>
            <a:r>
              <a:rPr lang="en-US" dirty="0"/>
              <a:t>Value the firm.</a:t>
            </a:r>
          </a:p>
          <a:p>
            <a:endParaRPr lang="en-US" dirty="0"/>
          </a:p>
        </p:txBody>
      </p:sp>
    </p:spTree>
    <p:extLst>
      <p:ext uri="{BB962C8B-B14F-4D97-AF65-F5344CB8AC3E}">
        <p14:creationId xmlns:p14="http://schemas.microsoft.com/office/powerpoint/2010/main" val="1964670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729F5-84C0-4516-87CD-749D79E51402}"/>
              </a:ext>
            </a:extLst>
          </p:cNvPr>
          <p:cNvSpPr>
            <a:spLocks noGrp="1"/>
          </p:cNvSpPr>
          <p:nvPr>
            <p:ph type="title"/>
          </p:nvPr>
        </p:nvSpPr>
        <p:spPr/>
        <p:txBody>
          <a:bodyPr/>
          <a:lstStyle/>
          <a:p>
            <a:r>
              <a:rPr lang="en-US" b="1" dirty="0"/>
              <a:t>Potential benefits</a:t>
            </a:r>
          </a:p>
        </p:txBody>
      </p:sp>
      <p:sp>
        <p:nvSpPr>
          <p:cNvPr id="3" name="Content Placeholder 2">
            <a:extLst>
              <a:ext uri="{FF2B5EF4-FFF2-40B4-BE49-F238E27FC236}">
                <a16:creationId xmlns:a16="http://schemas.microsoft.com/office/drawing/2014/main" id="{F66BA3B9-DF94-428F-AC4A-B657CCB35E48}"/>
              </a:ext>
            </a:extLst>
          </p:cNvPr>
          <p:cNvSpPr>
            <a:spLocks noGrp="1"/>
          </p:cNvSpPr>
          <p:nvPr>
            <p:ph idx="1"/>
          </p:nvPr>
        </p:nvSpPr>
        <p:spPr/>
        <p:txBody>
          <a:bodyPr/>
          <a:lstStyle/>
          <a:p>
            <a:r>
              <a:rPr lang="en-US" dirty="0"/>
              <a:t>Keep current on debts</a:t>
            </a:r>
          </a:p>
          <a:p>
            <a:r>
              <a:rPr lang="en-US" dirty="0"/>
              <a:t>Determine profit margins</a:t>
            </a:r>
          </a:p>
          <a:p>
            <a:r>
              <a:rPr lang="en-US" dirty="0"/>
              <a:t>Track inventory</a:t>
            </a:r>
          </a:p>
          <a:p>
            <a:r>
              <a:rPr lang="en-US" dirty="0"/>
              <a:t>Determining debt to equity.</a:t>
            </a:r>
          </a:p>
          <a:p>
            <a:endParaRPr lang="en-US" dirty="0"/>
          </a:p>
        </p:txBody>
      </p:sp>
    </p:spTree>
    <p:extLst>
      <p:ext uri="{BB962C8B-B14F-4D97-AF65-F5344CB8AC3E}">
        <p14:creationId xmlns:p14="http://schemas.microsoft.com/office/powerpoint/2010/main" val="34393183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5A97D-CC1C-48B7-B2C1-6CEE915770D1}"/>
              </a:ext>
            </a:extLst>
          </p:cNvPr>
          <p:cNvSpPr>
            <a:spLocks noGrp="1"/>
          </p:cNvSpPr>
          <p:nvPr>
            <p:ph type="title"/>
          </p:nvPr>
        </p:nvSpPr>
        <p:spPr>
          <a:xfrm>
            <a:off x="883920" y="365125"/>
            <a:ext cx="10515600" cy="5281295"/>
          </a:xfrm>
        </p:spPr>
        <p:txBody>
          <a:bodyPr/>
          <a:lstStyle/>
          <a:p>
            <a:pPr algn="ctr"/>
            <a:r>
              <a:rPr lang="en-US" b="1" dirty="0"/>
              <a:t>International Practice Business.</a:t>
            </a:r>
            <a:br>
              <a:rPr lang="en-US" b="1" dirty="0"/>
            </a:br>
            <a:r>
              <a:rPr lang="en-US" b="1" dirty="0">
                <a:latin typeface="Times New Roman" panose="02020603050405020304" pitchFamily="18" charset="0"/>
                <a:cs typeface="Times New Roman" panose="02020603050405020304" pitchFamily="18" charset="0"/>
              </a:rPr>
              <a:t>(Foreign Exchange)</a:t>
            </a:r>
            <a:endParaRPr lang="en-US" b="1" dirty="0"/>
          </a:p>
        </p:txBody>
      </p:sp>
    </p:spTree>
    <p:extLst>
      <p:ext uri="{BB962C8B-B14F-4D97-AF65-F5344CB8AC3E}">
        <p14:creationId xmlns:p14="http://schemas.microsoft.com/office/powerpoint/2010/main" val="3447171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E090A-FCD2-433D-9A9C-5C69A90D8E03}"/>
              </a:ext>
            </a:extLst>
          </p:cNvPr>
          <p:cNvSpPr>
            <a:spLocks noGrp="1"/>
          </p:cNvSpPr>
          <p:nvPr>
            <p:ph type="title"/>
          </p:nvPr>
        </p:nvSpPr>
        <p:spPr/>
        <p:txBody>
          <a:bodyPr/>
          <a:lstStyle/>
          <a:p>
            <a:r>
              <a:rPr lang="en-US" dirty="0"/>
              <a:t>Effects of Foreign exchange</a:t>
            </a:r>
          </a:p>
        </p:txBody>
      </p:sp>
      <p:sp>
        <p:nvSpPr>
          <p:cNvPr id="3" name="Content Placeholder 2">
            <a:extLst>
              <a:ext uri="{FF2B5EF4-FFF2-40B4-BE49-F238E27FC236}">
                <a16:creationId xmlns:a16="http://schemas.microsoft.com/office/drawing/2014/main" id="{0841572B-285C-46DB-9DB9-05166861A3A6}"/>
              </a:ext>
            </a:extLst>
          </p:cNvPr>
          <p:cNvSpPr>
            <a:spLocks noGrp="1"/>
          </p:cNvSpPr>
          <p:nvPr>
            <p:ph idx="1"/>
          </p:nvPr>
        </p:nvSpPr>
        <p:spPr/>
        <p:txBody>
          <a:bodyPr>
            <a:normAutofit fontScale="40000" lnSpcReduction="20000"/>
          </a:bodyPr>
          <a:lstStyle/>
          <a:p>
            <a:r>
              <a:rPr lang="en-US" b="1" dirty="0"/>
              <a:t>on expansion.</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Exchange rates refer to the value of one currency for the purpose of conversion to another in a foreign country. </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Effects</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volatility of exchange rates may have effect on the competition </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reducing the organization’ s competitive advantage in the industry.</a:t>
            </a:r>
          </a:p>
          <a:p>
            <a:r>
              <a:rPr lang="en-US" b="1" dirty="0">
                <a:latin typeface="Times New Roman" panose="02020603050405020304" pitchFamily="18" charset="0"/>
                <a:ea typeface="Calibri" panose="020F0502020204030204" pitchFamily="34" charset="0"/>
                <a:cs typeface="Times New Roman" panose="02020603050405020304" pitchFamily="18" charset="0"/>
              </a:rPr>
              <a:t>On the firm</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depreciation of the local currency</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decreased volume of imported goods</a:t>
            </a:r>
          </a:p>
          <a:p>
            <a:r>
              <a:rPr lang="en-US" b="1" dirty="0">
                <a:latin typeface="Times New Roman" panose="02020603050405020304" pitchFamily="18" charset="0"/>
                <a:ea typeface="Calibri" panose="020F0502020204030204" pitchFamily="34" charset="0"/>
                <a:cs typeface="Times New Roman" panose="02020603050405020304" pitchFamily="18" charset="0"/>
              </a:rPr>
              <a:t>On financial statements.</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improved comparability between the firm and foreign ones.</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reduced cost of preparing consolidated financial statements.</a:t>
            </a:r>
          </a:p>
          <a:p>
            <a:r>
              <a:rPr lang="en-US" sz="2800" dirty="0">
                <a:latin typeface="Times New Roman" panose="02020603050405020304" pitchFamily="18" charset="0"/>
                <a:cs typeface="Times New Roman" panose="02020603050405020304" pitchFamily="18" charset="0"/>
              </a:rPr>
              <a:t>Reliability challenges.</a:t>
            </a:r>
            <a:endParaRPr lang="en-US" dirty="0"/>
          </a:p>
          <a:p>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68146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328B4-3B69-4C5A-9DD8-BF2170285B73}"/>
              </a:ext>
            </a:extLst>
          </p:cNvPr>
          <p:cNvSpPr>
            <a:spLocks noGrp="1"/>
          </p:cNvSpPr>
          <p:nvPr>
            <p:ph type="title"/>
          </p:nvPr>
        </p:nvSpPr>
        <p:spPr/>
        <p:txBody>
          <a:bodyPr/>
          <a:lstStyle/>
          <a:p>
            <a:r>
              <a:rPr lang="en-US" b="1" dirty="0"/>
              <a:t>Mitigating Foreign exchange risks.</a:t>
            </a:r>
          </a:p>
        </p:txBody>
      </p:sp>
      <p:sp>
        <p:nvSpPr>
          <p:cNvPr id="3" name="Content Placeholder 2">
            <a:extLst>
              <a:ext uri="{FF2B5EF4-FFF2-40B4-BE49-F238E27FC236}">
                <a16:creationId xmlns:a16="http://schemas.microsoft.com/office/drawing/2014/main" id="{BCDF60B4-B830-4F9B-96E9-98AF9614CAC6}"/>
              </a:ext>
            </a:extLst>
          </p:cNvPr>
          <p:cNvSpPr>
            <a:spLocks noGrp="1"/>
          </p:cNvSpPr>
          <p:nvPr>
            <p:ph idx="1"/>
          </p:nvPr>
        </p:nvSpPr>
        <p:spPr/>
        <p:txBody>
          <a:bodyPr/>
          <a:lstStyle/>
          <a:p>
            <a:r>
              <a:rPr lang="en-US" dirty="0"/>
              <a:t>The use of Hedging techniques.</a:t>
            </a:r>
          </a:p>
          <a:p>
            <a:r>
              <a:rPr lang="en-US" dirty="0"/>
              <a:t>Protecting profit margins and cashflow.</a:t>
            </a:r>
          </a:p>
          <a:p>
            <a:r>
              <a:rPr lang="en-US" dirty="0"/>
              <a:t>Improving budgeting and forecasting.</a:t>
            </a:r>
          </a:p>
          <a:p>
            <a:r>
              <a:rPr lang="en-US" dirty="0"/>
              <a:t>Understanding the effects of fluctuations.</a:t>
            </a:r>
          </a:p>
          <a:p>
            <a:endParaRPr lang="en-US" dirty="0"/>
          </a:p>
        </p:txBody>
      </p:sp>
    </p:spTree>
    <p:extLst>
      <p:ext uri="{BB962C8B-B14F-4D97-AF65-F5344CB8AC3E}">
        <p14:creationId xmlns:p14="http://schemas.microsoft.com/office/powerpoint/2010/main" val="8792934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38A1A-D63C-4FA3-BB6F-E8E0D8BDDD23}"/>
              </a:ext>
            </a:extLst>
          </p:cNvPr>
          <p:cNvSpPr>
            <a:spLocks noGrp="1"/>
          </p:cNvSpPr>
          <p:nvPr>
            <p:ph type="title"/>
          </p:nvPr>
        </p:nvSpPr>
        <p:spPr/>
        <p:txBody>
          <a:bodyPr/>
          <a:lstStyle/>
          <a:p>
            <a:r>
              <a:rPr lang="en-US" b="1" dirty="0"/>
              <a:t>International Tax laws.</a:t>
            </a:r>
          </a:p>
        </p:txBody>
      </p:sp>
      <p:sp>
        <p:nvSpPr>
          <p:cNvPr id="3" name="Text Placeholder 2">
            <a:extLst>
              <a:ext uri="{FF2B5EF4-FFF2-40B4-BE49-F238E27FC236}">
                <a16:creationId xmlns:a16="http://schemas.microsoft.com/office/drawing/2014/main" id="{1028C161-342E-46B0-BAA2-B783C00AE1F4}"/>
              </a:ext>
            </a:extLst>
          </p:cNvPr>
          <p:cNvSpPr>
            <a:spLocks noGrp="1"/>
          </p:cNvSpPr>
          <p:nvPr>
            <p:ph type="body" idx="1"/>
          </p:nvPr>
        </p:nvSpPr>
        <p:spPr/>
        <p:txBody>
          <a:bodyPr/>
          <a:lstStyle/>
          <a:p>
            <a:r>
              <a:rPr lang="en-US" dirty="0"/>
              <a:t>Def:</a:t>
            </a:r>
          </a:p>
        </p:txBody>
      </p:sp>
      <p:sp>
        <p:nvSpPr>
          <p:cNvPr id="4" name="Content Placeholder 3">
            <a:extLst>
              <a:ext uri="{FF2B5EF4-FFF2-40B4-BE49-F238E27FC236}">
                <a16:creationId xmlns:a16="http://schemas.microsoft.com/office/drawing/2014/main" id="{36577EED-2163-49CC-BF9A-ABE538997369}"/>
              </a:ext>
            </a:extLst>
          </p:cNvPr>
          <p:cNvSpPr>
            <a:spLocks noGrp="1"/>
          </p:cNvSpPr>
          <p:nvPr>
            <p:ph sz="half" idx="2"/>
          </p:nvPr>
        </p:nvSpPr>
        <p:spPr/>
        <p:txBody>
          <a:bodyPr>
            <a:normAutofit fontScale="62500" lnSpcReduction="20000"/>
          </a:bodyPr>
          <a:lstStyle/>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International tax laws refer to rules that apply to income that an organization earns from their overseas sales and operations. </a:t>
            </a:r>
          </a:p>
          <a:p>
            <a:r>
              <a:rPr lang="en-US" sz="2800" dirty="0">
                <a:latin typeface="Times New Roman" panose="02020603050405020304" pitchFamily="18" charset="0"/>
                <a:ea typeface="Calibri" panose="020F0502020204030204" pitchFamily="34" charset="0"/>
                <a:cs typeface="Times New Roman" panose="02020603050405020304" pitchFamily="18" charset="0"/>
              </a:rPr>
              <a:t>Examples</a:t>
            </a:r>
          </a:p>
          <a:p>
            <a:r>
              <a:rPr lang="en-US" sz="2800" dirty="0">
                <a:latin typeface="Times New Roman" panose="02020603050405020304" pitchFamily="18" charset="0"/>
                <a:ea typeface="Calibri" panose="020F0502020204030204" pitchFamily="34" charset="0"/>
                <a:cs typeface="Times New Roman" panose="02020603050405020304" pitchFamily="18" charset="0"/>
              </a:rPr>
              <a:t>Foreign Income Tax</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Non-resident tax</a:t>
            </a:r>
          </a:p>
          <a:p>
            <a:r>
              <a:rPr lang="en-US" sz="2800" dirty="0">
                <a:latin typeface="Times New Roman" panose="02020603050405020304" pitchFamily="18" charset="0"/>
                <a:ea typeface="Calibri" panose="020F0502020204030204" pitchFamily="34" charset="0"/>
                <a:cs typeface="Times New Roman" panose="02020603050405020304" pitchFamily="18" charset="0"/>
              </a:rPr>
              <a:t>Double Tax avoidance Agreement</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5" name="Text Placeholder 4">
            <a:extLst>
              <a:ext uri="{FF2B5EF4-FFF2-40B4-BE49-F238E27FC236}">
                <a16:creationId xmlns:a16="http://schemas.microsoft.com/office/drawing/2014/main" id="{18117DE2-455C-447F-A81F-C32280E225D8}"/>
              </a:ext>
            </a:extLst>
          </p:cNvPr>
          <p:cNvSpPr>
            <a:spLocks noGrp="1"/>
          </p:cNvSpPr>
          <p:nvPr>
            <p:ph type="body" sz="quarter" idx="3"/>
          </p:nvPr>
        </p:nvSpPr>
        <p:spPr/>
        <p:txBody>
          <a:bodyPr/>
          <a:lstStyle/>
          <a:p>
            <a:r>
              <a:rPr lang="en-US" dirty="0"/>
              <a:t>Benefits of International laws.</a:t>
            </a:r>
          </a:p>
        </p:txBody>
      </p:sp>
      <p:sp>
        <p:nvSpPr>
          <p:cNvPr id="6" name="Content Placeholder 5">
            <a:extLst>
              <a:ext uri="{FF2B5EF4-FFF2-40B4-BE49-F238E27FC236}">
                <a16:creationId xmlns:a16="http://schemas.microsoft.com/office/drawing/2014/main" id="{5B724C3F-A632-436B-8864-3A8F57E219EF}"/>
              </a:ext>
            </a:extLst>
          </p:cNvPr>
          <p:cNvSpPr>
            <a:spLocks noGrp="1"/>
          </p:cNvSpPr>
          <p:nvPr>
            <p:ph sz="quarter" idx="4"/>
          </p:nvPr>
        </p:nvSpPr>
        <p:spPr/>
        <p:txBody>
          <a:bodyPr>
            <a:normAutofit fontScale="62500" lnSpcReduction="20000"/>
          </a:bodyPr>
          <a:lstStyle/>
          <a:p>
            <a:r>
              <a:rPr lang="en-US" sz="2800" dirty="0">
                <a:latin typeface="Times New Roman" panose="02020603050405020304" pitchFamily="18" charset="0"/>
                <a:ea typeface="Calibri" panose="020F0502020204030204" pitchFamily="34" charset="0"/>
                <a:cs typeface="Times New Roman" panose="02020603050405020304" pitchFamily="18" charset="0"/>
              </a:rPr>
              <a:t>Ensures international transactions are not affected by crossovers.</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Ensures one-time taxat</a:t>
            </a:r>
            <a:r>
              <a:rPr lang="en-US" sz="2800" dirty="0">
                <a:latin typeface="Times New Roman" panose="02020603050405020304" pitchFamily="18" charset="0"/>
                <a:ea typeface="Calibri" panose="020F0502020204030204" pitchFamily="34" charset="0"/>
                <a:cs typeface="Times New Roman" panose="02020603050405020304" pitchFamily="18" charset="0"/>
              </a:rPr>
              <a:t>ion</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Guarantees tax evasion is not there</a:t>
            </a:r>
          </a:p>
          <a:p>
            <a:r>
              <a:rPr lang="en-US" dirty="0"/>
              <a:t>Stops double taxations.</a:t>
            </a:r>
          </a:p>
          <a:p>
            <a:r>
              <a:rPr lang="en-US" dirty="0"/>
              <a:t>Facilitates international Trade</a:t>
            </a:r>
          </a:p>
          <a:p>
            <a:endParaRPr lang="en-US" dirty="0"/>
          </a:p>
        </p:txBody>
      </p:sp>
    </p:spTree>
    <p:extLst>
      <p:ext uri="{BB962C8B-B14F-4D97-AF65-F5344CB8AC3E}">
        <p14:creationId xmlns:p14="http://schemas.microsoft.com/office/powerpoint/2010/main" val="912427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F1693-EEC3-412B-9BE0-7A3A4DE4F75B}"/>
              </a:ext>
            </a:extLst>
          </p:cNvPr>
          <p:cNvSpPr>
            <a:spLocks noGrp="1"/>
          </p:cNvSpPr>
          <p:nvPr>
            <p:ph type="title"/>
          </p:nvPr>
        </p:nvSpPr>
        <p:spPr/>
        <p:txBody>
          <a:bodyPr/>
          <a:lstStyle/>
          <a:p>
            <a:r>
              <a:rPr lang="en-US" dirty="0"/>
              <a:t>Tax and Tax incentives.</a:t>
            </a:r>
          </a:p>
        </p:txBody>
      </p:sp>
      <p:sp>
        <p:nvSpPr>
          <p:cNvPr id="3" name="Text Placeholder 2">
            <a:extLst>
              <a:ext uri="{FF2B5EF4-FFF2-40B4-BE49-F238E27FC236}">
                <a16:creationId xmlns:a16="http://schemas.microsoft.com/office/drawing/2014/main" id="{8F912F20-5F27-47AB-98BB-BF22432F5A91}"/>
              </a:ext>
            </a:extLst>
          </p:cNvPr>
          <p:cNvSpPr>
            <a:spLocks noGrp="1"/>
          </p:cNvSpPr>
          <p:nvPr>
            <p:ph type="body" idx="1"/>
          </p:nvPr>
        </p:nvSpPr>
        <p:spPr/>
        <p:txBody>
          <a:bodyPr/>
          <a:lstStyle/>
          <a:p>
            <a:r>
              <a:rPr lang="en-US" dirty="0"/>
              <a:t>Role of Tax incentives to attract investment.</a:t>
            </a:r>
          </a:p>
        </p:txBody>
      </p:sp>
      <p:sp>
        <p:nvSpPr>
          <p:cNvPr id="4" name="Content Placeholder 3">
            <a:extLst>
              <a:ext uri="{FF2B5EF4-FFF2-40B4-BE49-F238E27FC236}">
                <a16:creationId xmlns:a16="http://schemas.microsoft.com/office/drawing/2014/main" id="{D6DEA1BB-3912-4F0A-B9EB-EC7D8F16C29F}"/>
              </a:ext>
            </a:extLst>
          </p:cNvPr>
          <p:cNvSpPr>
            <a:spLocks noGrp="1"/>
          </p:cNvSpPr>
          <p:nvPr>
            <p:ph sz="half" idx="2"/>
          </p:nvPr>
        </p:nvSpPr>
        <p:spPr/>
        <p:txBody>
          <a:bodyPr>
            <a:normAutofit fontScale="55000" lnSpcReduction="20000"/>
          </a:bodyPr>
          <a:lstStyle/>
          <a:p>
            <a:r>
              <a:rPr lang="en-US" sz="2800" dirty="0">
                <a:effectLst/>
                <a:latin typeface="Times New Roman" panose="02020603050405020304" pitchFamily="18" charset="0"/>
                <a:ea typeface="Calibri" panose="020F0502020204030204" pitchFamily="34" charset="0"/>
              </a:rPr>
              <a:t>higher return on investment </a:t>
            </a:r>
          </a:p>
          <a:p>
            <a:r>
              <a:rPr lang="en-US" sz="2800" dirty="0">
                <a:effectLst/>
                <a:latin typeface="Times New Roman" panose="02020603050405020304" pitchFamily="18" charset="0"/>
                <a:ea typeface="Calibri" panose="020F0502020204030204" pitchFamily="34" charset="0"/>
              </a:rPr>
              <a:t> overall growth of the economic welfare of the nation after the expiration of the tax incentive period.</a:t>
            </a:r>
          </a:p>
          <a:p>
            <a:r>
              <a:rPr lang="en-US" sz="2800" dirty="0">
                <a:effectLst/>
                <a:latin typeface="Times New Roman" panose="02020603050405020304" pitchFamily="18" charset="0"/>
                <a:ea typeface="Calibri" panose="020F0502020204030204" pitchFamily="34" charset="0"/>
              </a:rPr>
              <a:t> Examples</a:t>
            </a:r>
          </a:p>
          <a:p>
            <a:r>
              <a:rPr lang="en-US" sz="2800" dirty="0">
                <a:effectLst/>
                <a:latin typeface="Times New Roman" panose="02020603050405020304" pitchFamily="18" charset="0"/>
                <a:ea typeface="Calibri" panose="020F0502020204030204" pitchFamily="34" charset="0"/>
              </a:rPr>
              <a:t>individual retirement account, </a:t>
            </a:r>
          </a:p>
          <a:p>
            <a:r>
              <a:rPr lang="en-US" sz="2800" dirty="0">
                <a:effectLst/>
                <a:latin typeface="Times New Roman" panose="02020603050405020304" pitchFamily="18" charset="0"/>
                <a:ea typeface="Calibri" panose="020F0502020204030204" pitchFamily="34" charset="0"/>
              </a:rPr>
              <a:t>hybrid tax credit</a:t>
            </a:r>
          </a:p>
          <a:p>
            <a:r>
              <a:rPr lang="en-US" sz="2800" dirty="0">
                <a:effectLst/>
                <a:latin typeface="Times New Roman" panose="02020603050405020304" pitchFamily="18" charset="0"/>
                <a:ea typeface="Calibri" panose="020F0502020204030204" pitchFamily="34" charset="0"/>
              </a:rPr>
              <a:t> mortgage interest deduction</a:t>
            </a:r>
            <a:endParaRPr lang="en-US" dirty="0"/>
          </a:p>
          <a:p>
            <a:endParaRPr lang="en-US" dirty="0"/>
          </a:p>
        </p:txBody>
      </p:sp>
      <p:sp>
        <p:nvSpPr>
          <p:cNvPr id="5" name="Text Placeholder 4">
            <a:extLst>
              <a:ext uri="{FF2B5EF4-FFF2-40B4-BE49-F238E27FC236}">
                <a16:creationId xmlns:a16="http://schemas.microsoft.com/office/drawing/2014/main" id="{6C97E115-8B45-4965-AF0C-DF26721ADFC8}"/>
              </a:ext>
            </a:extLst>
          </p:cNvPr>
          <p:cNvSpPr>
            <a:spLocks noGrp="1"/>
          </p:cNvSpPr>
          <p:nvPr>
            <p:ph type="body" sz="quarter" idx="3"/>
          </p:nvPr>
        </p:nvSpPr>
        <p:spPr/>
        <p:txBody>
          <a:bodyPr/>
          <a:lstStyle/>
          <a:p>
            <a:r>
              <a:rPr lang="en-US" dirty="0"/>
              <a:t>Tax disadvantages.</a:t>
            </a:r>
          </a:p>
        </p:txBody>
      </p:sp>
      <p:sp>
        <p:nvSpPr>
          <p:cNvPr id="6" name="Content Placeholder 5">
            <a:extLst>
              <a:ext uri="{FF2B5EF4-FFF2-40B4-BE49-F238E27FC236}">
                <a16:creationId xmlns:a16="http://schemas.microsoft.com/office/drawing/2014/main" id="{D54C302D-1CBF-446E-8EE5-C80DAE8226E3}"/>
              </a:ext>
            </a:extLst>
          </p:cNvPr>
          <p:cNvSpPr>
            <a:spLocks noGrp="1"/>
          </p:cNvSpPr>
          <p:nvPr>
            <p:ph sz="quarter" idx="4"/>
          </p:nvPr>
        </p:nvSpPr>
        <p:spPr/>
        <p:txBody>
          <a:bodyPr>
            <a:normAutofit fontScale="55000" lnSpcReduction="20000"/>
          </a:bodyPr>
          <a:lstStyle/>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tax decreases consumer spending </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reducing the disposable income. </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reduces the business revenue, </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undesirable inequities</a:t>
            </a:r>
            <a:endParaRPr lang="en-US" dirty="0"/>
          </a:p>
          <a:p>
            <a:endParaRPr lang="en-US" dirty="0"/>
          </a:p>
        </p:txBody>
      </p:sp>
    </p:spTree>
    <p:extLst>
      <p:ext uri="{BB962C8B-B14F-4D97-AF65-F5344CB8AC3E}">
        <p14:creationId xmlns:p14="http://schemas.microsoft.com/office/powerpoint/2010/main" val="12902694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58CD4-BD13-4237-BC69-610B3F9BE0A1}"/>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54D63A41-85FD-4131-BB35-9704E2CA733C}"/>
              </a:ext>
            </a:extLst>
          </p:cNvPr>
          <p:cNvSpPr>
            <a:spLocks noGrp="1"/>
          </p:cNvSpPr>
          <p:nvPr>
            <p:ph idx="1"/>
          </p:nvPr>
        </p:nvSpPr>
        <p:spPr/>
        <p:txBody>
          <a:bodyPr>
            <a:normAutofit fontScale="92500" lnSpcReduction="10000"/>
          </a:bodyPr>
          <a:lstStyle/>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In conclusion, expansion of organizational business requires an organization to determine what kind of investments are available. </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South Korea offers an effective global market due to location, and its competitiveness in the Asia-pacific region. </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Understanding the financial statement analysis together with its advantages, challenges, and process will ensure that international investments are effectively utilized. </a:t>
            </a:r>
          </a:p>
          <a:p>
            <a:endParaRPr lang="en-US" dirty="0"/>
          </a:p>
        </p:txBody>
      </p:sp>
    </p:spTree>
    <p:extLst>
      <p:ext uri="{BB962C8B-B14F-4D97-AF65-F5344CB8AC3E}">
        <p14:creationId xmlns:p14="http://schemas.microsoft.com/office/powerpoint/2010/main" val="1367552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F99F7-DAC2-4C66-9D73-860E3F475AD1}"/>
              </a:ext>
            </a:extLst>
          </p:cNvPr>
          <p:cNvSpPr>
            <a:spLocks noGrp="1"/>
          </p:cNvSpPr>
          <p:nvPr>
            <p:ph type="title"/>
          </p:nvPr>
        </p:nvSpPr>
        <p:spPr/>
        <p:txBody>
          <a:bodyPr/>
          <a:lstStyle/>
          <a:p>
            <a:r>
              <a:rPr lang="en-US" dirty="0"/>
              <a:t>Reference.</a:t>
            </a:r>
          </a:p>
        </p:txBody>
      </p:sp>
      <p:sp>
        <p:nvSpPr>
          <p:cNvPr id="3" name="Content Placeholder 2">
            <a:extLst>
              <a:ext uri="{FF2B5EF4-FFF2-40B4-BE49-F238E27FC236}">
                <a16:creationId xmlns:a16="http://schemas.microsoft.com/office/drawing/2014/main" id="{E754DF83-345B-497E-8037-97F6D2203739}"/>
              </a:ext>
            </a:extLst>
          </p:cNvPr>
          <p:cNvSpPr>
            <a:spLocks noGrp="1"/>
          </p:cNvSpPr>
          <p:nvPr>
            <p:ph idx="1"/>
          </p:nvPr>
        </p:nvSpPr>
        <p:spPr/>
        <p:txBody>
          <a:bodyPr>
            <a:normAutofit fontScale="55000" lnSpcReduction="20000"/>
          </a:bodyPr>
          <a:lstStyle/>
          <a:p>
            <a:r>
              <a:rPr lang="en-US" b="0" i="0" dirty="0">
                <a:solidFill>
                  <a:srgbClr val="222222"/>
                </a:solidFill>
                <a:effectLst/>
                <a:latin typeface="Arial" panose="020B0604020202020204" pitchFamily="34" charset="0"/>
              </a:rPr>
              <a:t>Bradshaw, M. T., &amp; Sloan, R. G. (2002). GAAP versus the street: An empirical assessment of two alternative definitions of earnings. </a:t>
            </a:r>
            <a:r>
              <a:rPr lang="en-US" b="0" i="1" dirty="0">
                <a:solidFill>
                  <a:srgbClr val="222222"/>
                </a:solidFill>
                <a:effectLst/>
                <a:latin typeface="Arial" panose="020B0604020202020204" pitchFamily="34" charset="0"/>
              </a:rPr>
              <a:t>Journal of Accounting Research</a:t>
            </a:r>
            <a:r>
              <a:rPr lang="en-US" b="0" i="0" dirty="0">
                <a:solidFill>
                  <a:srgbClr val="222222"/>
                </a:solidFill>
                <a:effectLst/>
                <a:latin typeface="Arial" panose="020B0604020202020204" pitchFamily="34" charset="0"/>
              </a:rPr>
              <a:t>, </a:t>
            </a:r>
            <a:r>
              <a:rPr lang="en-US" b="0" i="1" dirty="0">
                <a:solidFill>
                  <a:srgbClr val="222222"/>
                </a:solidFill>
                <a:effectLst/>
                <a:latin typeface="Arial" panose="020B0604020202020204" pitchFamily="34" charset="0"/>
              </a:rPr>
              <a:t>40</a:t>
            </a:r>
            <a:r>
              <a:rPr lang="en-US" b="0" i="0" dirty="0">
                <a:solidFill>
                  <a:srgbClr val="222222"/>
                </a:solidFill>
                <a:effectLst/>
                <a:latin typeface="Arial" panose="020B0604020202020204" pitchFamily="34" charset="0"/>
              </a:rPr>
              <a:t>(1), 41-66.</a:t>
            </a:r>
          </a:p>
          <a:p>
            <a:r>
              <a:rPr lang="en-US" b="0" i="0" dirty="0">
                <a:solidFill>
                  <a:srgbClr val="222222"/>
                </a:solidFill>
                <a:effectLst/>
                <a:latin typeface="Arial" panose="020B0604020202020204" pitchFamily="34" charset="0"/>
              </a:rPr>
              <a:t>Feinberg, R. M. (1989). The effects of foreign exchange movements on US domestic prices. </a:t>
            </a:r>
            <a:r>
              <a:rPr lang="en-US" b="0" i="1" dirty="0">
                <a:solidFill>
                  <a:srgbClr val="222222"/>
                </a:solidFill>
                <a:effectLst/>
                <a:latin typeface="Arial" panose="020B0604020202020204" pitchFamily="34" charset="0"/>
              </a:rPr>
              <a:t>The Review of Economics and Statistics</a:t>
            </a:r>
            <a:r>
              <a:rPr lang="en-US" b="0" i="0" dirty="0">
                <a:solidFill>
                  <a:srgbClr val="222222"/>
                </a:solidFill>
                <a:effectLst/>
                <a:latin typeface="Arial" panose="020B0604020202020204" pitchFamily="34" charset="0"/>
              </a:rPr>
              <a:t>, 505-511.</a:t>
            </a:r>
            <a:endParaRPr lang="en-US" dirty="0">
              <a:solidFill>
                <a:srgbClr val="222222"/>
              </a:solidFill>
              <a:latin typeface="Arial" panose="020B0604020202020204" pitchFamily="34" charset="0"/>
            </a:endParaRPr>
          </a:p>
          <a:p>
            <a:r>
              <a:rPr lang="en-US" b="0" i="0" dirty="0">
                <a:solidFill>
                  <a:srgbClr val="222222"/>
                </a:solidFill>
                <a:effectLst/>
                <a:latin typeface="Arial" panose="020B0604020202020204" pitchFamily="34" charset="0"/>
              </a:rPr>
              <a:t>Holland, D., &amp; Vann, R. J. (1998). Income tax incentives for investment. </a:t>
            </a:r>
            <a:r>
              <a:rPr lang="en-US" b="0" i="1" dirty="0">
                <a:solidFill>
                  <a:srgbClr val="222222"/>
                </a:solidFill>
                <a:effectLst/>
                <a:latin typeface="Arial" panose="020B0604020202020204" pitchFamily="34" charset="0"/>
              </a:rPr>
              <a:t>Tax law design and drafting</a:t>
            </a:r>
            <a:r>
              <a:rPr lang="en-US" b="0" i="0" dirty="0">
                <a:solidFill>
                  <a:srgbClr val="222222"/>
                </a:solidFill>
                <a:effectLst/>
                <a:latin typeface="Arial" panose="020B0604020202020204" pitchFamily="34" charset="0"/>
              </a:rPr>
              <a:t>, </a:t>
            </a:r>
            <a:r>
              <a:rPr lang="en-US" b="0" i="1" dirty="0">
                <a:solidFill>
                  <a:srgbClr val="222222"/>
                </a:solidFill>
                <a:effectLst/>
                <a:latin typeface="Arial" panose="020B0604020202020204" pitchFamily="34" charset="0"/>
              </a:rPr>
              <a:t>2</a:t>
            </a:r>
            <a:r>
              <a:rPr lang="en-US" b="0" i="0" dirty="0">
                <a:solidFill>
                  <a:srgbClr val="222222"/>
                </a:solidFill>
                <a:effectLst/>
                <a:latin typeface="Arial" panose="020B0604020202020204" pitchFamily="34" charset="0"/>
              </a:rPr>
              <a:t>, 2-9.</a:t>
            </a:r>
          </a:p>
          <a:p>
            <a:r>
              <a:rPr lang="en-US" b="0" i="0" dirty="0">
                <a:solidFill>
                  <a:srgbClr val="222222"/>
                </a:solidFill>
                <a:effectLst/>
                <a:latin typeface="Arial" panose="020B0604020202020204" pitchFamily="34" charset="0"/>
              </a:rPr>
              <a:t>Subramanyam, K. R. (2014). </a:t>
            </a:r>
            <a:r>
              <a:rPr lang="en-US" b="0" i="1" dirty="0">
                <a:solidFill>
                  <a:srgbClr val="222222"/>
                </a:solidFill>
                <a:effectLst/>
                <a:latin typeface="Arial" panose="020B0604020202020204" pitchFamily="34" charset="0"/>
              </a:rPr>
              <a:t>Financial statement analysis</a:t>
            </a:r>
            <a:r>
              <a:rPr lang="en-US" b="0" i="0" dirty="0">
                <a:solidFill>
                  <a:srgbClr val="222222"/>
                </a:solidFill>
                <a:effectLst/>
                <a:latin typeface="Arial" panose="020B0604020202020204" pitchFamily="34" charset="0"/>
              </a:rPr>
              <a:t>. McGraw-Hill.</a:t>
            </a:r>
          </a:p>
          <a:p>
            <a:r>
              <a:rPr lang="en-US" b="0" i="0" dirty="0">
                <a:solidFill>
                  <a:srgbClr val="222222"/>
                </a:solidFill>
                <a:effectLst/>
                <a:latin typeface="Arial" panose="020B0604020202020204" pitchFamily="34" charset="0"/>
              </a:rPr>
              <a:t>Lee, Y. H. (2002). </a:t>
            </a:r>
            <a:r>
              <a:rPr lang="en-US" b="0" i="1" dirty="0">
                <a:solidFill>
                  <a:srgbClr val="222222"/>
                </a:solidFill>
                <a:effectLst/>
                <a:latin typeface="Arial" panose="020B0604020202020204" pitchFamily="34" charset="0"/>
              </a:rPr>
              <a:t>The state, society and big business in South Korea</a:t>
            </a:r>
            <a:r>
              <a:rPr lang="en-US" b="0" i="0" dirty="0">
                <a:solidFill>
                  <a:srgbClr val="222222"/>
                </a:solidFill>
                <a:effectLst/>
                <a:latin typeface="Arial" panose="020B0604020202020204" pitchFamily="34" charset="0"/>
              </a:rPr>
              <a:t>. Routledge.</a:t>
            </a:r>
            <a:endParaRPr lang="en-US" dirty="0">
              <a:solidFill>
                <a:srgbClr val="222222"/>
              </a:solidFill>
              <a:latin typeface="Arial" panose="020B0604020202020204" pitchFamily="34" charset="0"/>
            </a:endParaRPr>
          </a:p>
          <a:p>
            <a:r>
              <a:rPr lang="en-US" b="0" i="0" dirty="0">
                <a:solidFill>
                  <a:srgbClr val="222222"/>
                </a:solidFill>
                <a:effectLst/>
                <a:latin typeface="Arial" panose="020B0604020202020204" pitchFamily="34" charset="0"/>
              </a:rPr>
              <a:t>Kim, H. (2010). Business groups in South Korea. In </a:t>
            </a:r>
            <a:r>
              <a:rPr lang="en-US" b="0" i="1" dirty="0">
                <a:solidFill>
                  <a:srgbClr val="222222"/>
                </a:solidFill>
                <a:effectLst/>
                <a:latin typeface="Arial" panose="020B0604020202020204" pitchFamily="34" charset="0"/>
              </a:rPr>
              <a:t>The Oxford handbook of business groups</a:t>
            </a:r>
            <a:r>
              <a:rPr lang="en-US" b="0" i="0" dirty="0">
                <a:solidFill>
                  <a:srgbClr val="222222"/>
                </a:solidFill>
                <a:effectLst/>
                <a:latin typeface="Arial" panose="020B0604020202020204" pitchFamily="34" charset="0"/>
              </a:rPr>
              <a:t>.</a:t>
            </a:r>
            <a:endParaRPr lang="en-US" dirty="0"/>
          </a:p>
          <a:p>
            <a:r>
              <a:rPr lang="en-US" b="0" i="0" dirty="0">
                <a:solidFill>
                  <a:srgbClr val="222222"/>
                </a:solidFill>
                <a:effectLst/>
                <a:latin typeface="Times New Roman" panose="02020603050405020304" pitchFamily="18" charset="0"/>
                <a:cs typeface="Times New Roman" panose="02020603050405020304" pitchFamily="18" charset="0"/>
              </a:rPr>
              <a:t>Barth, M. E., Landsman, W., Lang, M., &amp; Williams, C. (2006). Accounting quality: International accounting standards and US GAAP. </a:t>
            </a:r>
            <a:r>
              <a:rPr lang="en-US" b="0" i="1" dirty="0">
                <a:solidFill>
                  <a:srgbClr val="222222"/>
                </a:solidFill>
                <a:effectLst/>
                <a:latin typeface="Times New Roman" panose="02020603050405020304" pitchFamily="18" charset="0"/>
                <a:cs typeface="Times New Roman" panose="02020603050405020304" pitchFamily="18" charset="0"/>
              </a:rPr>
              <a:t>Manuscript, Stanford University</a:t>
            </a:r>
            <a:r>
              <a:rPr lang="en-US" b="0" i="0" dirty="0">
                <a:solidFill>
                  <a:srgbClr val="222222"/>
                </a:solidFill>
                <a:effectLst/>
                <a:latin typeface="Times New Roman" panose="02020603050405020304" pitchFamily="18" charset="0"/>
                <a:cs typeface="Times New Roman" panose="02020603050405020304" pitchFamily="18" charset="0"/>
              </a:rPr>
              <a:t>, 1-46.</a:t>
            </a:r>
          </a:p>
          <a:p>
            <a:r>
              <a:rPr lang="en-US" b="0" i="0" dirty="0">
                <a:solidFill>
                  <a:srgbClr val="222222"/>
                </a:solidFill>
                <a:effectLst/>
                <a:latin typeface="Times New Roman" panose="02020603050405020304" pitchFamily="18" charset="0"/>
                <a:cs typeface="Times New Roman" panose="02020603050405020304" pitchFamily="18" charset="0"/>
              </a:rPr>
              <a:t>Larson, R. K., &amp; Street, D. L. (2004). Convergence with IFRS in an expanding Europe: progress and obstacles identified by large accounting firms’ survey. </a:t>
            </a:r>
            <a:r>
              <a:rPr lang="en-US" b="0" i="1" dirty="0">
                <a:solidFill>
                  <a:srgbClr val="222222"/>
                </a:solidFill>
                <a:effectLst/>
                <a:latin typeface="Times New Roman" panose="02020603050405020304" pitchFamily="18" charset="0"/>
                <a:cs typeface="Times New Roman" panose="02020603050405020304" pitchFamily="18" charset="0"/>
              </a:rPr>
              <a:t>Journal of international accounting, auditing and taxation</a:t>
            </a:r>
            <a:r>
              <a:rPr lang="en-US" b="0" i="0" dirty="0">
                <a:solidFill>
                  <a:srgbClr val="222222"/>
                </a:solidFill>
                <a:effectLst/>
                <a:latin typeface="Times New Roman" panose="02020603050405020304" pitchFamily="18" charset="0"/>
                <a:cs typeface="Times New Roman" panose="02020603050405020304" pitchFamily="18" charset="0"/>
              </a:rPr>
              <a:t>, </a:t>
            </a:r>
            <a:r>
              <a:rPr lang="en-US" b="0" i="1" dirty="0">
                <a:solidFill>
                  <a:srgbClr val="222222"/>
                </a:solidFill>
                <a:effectLst/>
                <a:latin typeface="Times New Roman" panose="02020603050405020304" pitchFamily="18" charset="0"/>
                <a:cs typeface="Times New Roman" panose="02020603050405020304" pitchFamily="18" charset="0"/>
              </a:rPr>
              <a:t>13</a:t>
            </a:r>
            <a:r>
              <a:rPr lang="en-US" b="0" i="0" dirty="0">
                <a:solidFill>
                  <a:srgbClr val="222222"/>
                </a:solidFill>
                <a:effectLst/>
                <a:latin typeface="Times New Roman" panose="02020603050405020304" pitchFamily="18" charset="0"/>
                <a:cs typeface="Times New Roman" panose="02020603050405020304" pitchFamily="18" charset="0"/>
              </a:rPr>
              <a:t>(2), 89-119.</a:t>
            </a:r>
            <a:endParaRPr lang="en-US" dirty="0">
              <a:solidFill>
                <a:srgbClr val="222222"/>
              </a:solidFill>
              <a:latin typeface="Times New Roman" panose="02020603050405020304" pitchFamily="18" charset="0"/>
              <a:cs typeface="Times New Roman" panose="02020603050405020304" pitchFamily="18" charset="0"/>
            </a:endParaRPr>
          </a:p>
          <a:p>
            <a:r>
              <a:rPr lang="en-US" b="0" i="0" dirty="0" err="1">
                <a:solidFill>
                  <a:srgbClr val="222222"/>
                </a:solidFill>
                <a:effectLst/>
                <a:latin typeface="Times New Roman" panose="02020603050405020304" pitchFamily="18" charset="0"/>
                <a:cs typeface="Times New Roman" panose="02020603050405020304" pitchFamily="18" charset="0"/>
              </a:rPr>
              <a:t>Ramanna</a:t>
            </a:r>
            <a:r>
              <a:rPr lang="en-US" b="0" i="0" dirty="0">
                <a:solidFill>
                  <a:srgbClr val="222222"/>
                </a:solidFill>
                <a:effectLst/>
                <a:latin typeface="Times New Roman" panose="02020603050405020304" pitchFamily="18" charset="0"/>
                <a:cs typeface="Times New Roman" panose="02020603050405020304" pitchFamily="18" charset="0"/>
              </a:rPr>
              <a:t>, K. (2013). The international politics of IFRS harmonization. </a:t>
            </a:r>
            <a:r>
              <a:rPr lang="en-US" b="0" i="1" dirty="0">
                <a:solidFill>
                  <a:srgbClr val="222222"/>
                </a:solidFill>
                <a:effectLst/>
                <a:latin typeface="Times New Roman" panose="02020603050405020304" pitchFamily="18" charset="0"/>
                <a:cs typeface="Times New Roman" panose="02020603050405020304" pitchFamily="18" charset="0"/>
              </a:rPr>
              <a:t>Accounting, Economics and Law</a:t>
            </a:r>
            <a:r>
              <a:rPr lang="en-US" b="0" i="0" dirty="0">
                <a:solidFill>
                  <a:srgbClr val="222222"/>
                </a:solidFill>
                <a:effectLst/>
                <a:latin typeface="Times New Roman" panose="02020603050405020304" pitchFamily="18" charset="0"/>
                <a:cs typeface="Times New Roman" panose="02020603050405020304" pitchFamily="18" charset="0"/>
              </a:rPr>
              <a:t>, </a:t>
            </a:r>
            <a:r>
              <a:rPr lang="en-US" b="0" i="1" dirty="0">
                <a:solidFill>
                  <a:srgbClr val="222222"/>
                </a:solidFill>
                <a:effectLst/>
                <a:latin typeface="Times New Roman" panose="02020603050405020304" pitchFamily="18" charset="0"/>
                <a:cs typeface="Times New Roman" panose="02020603050405020304" pitchFamily="18" charset="0"/>
              </a:rPr>
              <a:t>3</a:t>
            </a:r>
            <a:r>
              <a:rPr lang="en-US" b="0" i="0" dirty="0">
                <a:solidFill>
                  <a:srgbClr val="222222"/>
                </a:solidFill>
                <a:effectLst/>
                <a:latin typeface="Times New Roman" panose="02020603050405020304" pitchFamily="18" charset="0"/>
                <a:cs typeface="Times New Roman" panose="02020603050405020304" pitchFamily="18" charset="0"/>
              </a:rPr>
              <a:t>(2), 1-46.</a:t>
            </a:r>
            <a:endParaRPr lang="en-US" dirty="0">
              <a:latin typeface="Times New Roman" panose="02020603050405020304" pitchFamily="18" charset="0"/>
              <a:cs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352212398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9D5"/>
      </a:lt2>
      <a:accent1>
        <a:srgbClr val="FB8C29"/>
      </a:accent1>
      <a:accent2>
        <a:srgbClr val="F2C351"/>
      </a:accent2>
      <a:accent3>
        <a:srgbClr val="D0CBA5"/>
      </a:accent3>
      <a:accent4>
        <a:srgbClr val="A2C476"/>
      </a:accent4>
      <a:accent5>
        <a:srgbClr val="57C293"/>
      </a:accent5>
      <a:accent6>
        <a:srgbClr val="06BFDE"/>
      </a:accent6>
      <a:hlink>
        <a:srgbClr val="FBAE29"/>
      </a:hlink>
      <a:folHlink>
        <a:srgbClr val="EDC47E"/>
      </a:folHlink>
    </a:clrScheme>
    <a:fontScheme name="Gallery">
      <a:majorFont>
        <a:latin typeface="Rockwell" panose="020606030202050204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BB5F5D82-B5E9-469E-A815-C655ED4AF24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47</TotalTime>
  <Words>4166</Words>
  <Application>Microsoft Office PowerPoint</Application>
  <PresentationFormat>Widescreen</PresentationFormat>
  <Paragraphs>207</Paragraphs>
  <Slides>24</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Rockwell</vt:lpstr>
      <vt:lpstr>Times New Roman</vt:lpstr>
      <vt:lpstr>Gallery</vt:lpstr>
      <vt:lpstr>Advising a Client. Student Name. Institution Affiliation. Date.</vt:lpstr>
      <vt:lpstr>Introduction.</vt:lpstr>
      <vt:lpstr>Global Business</vt:lpstr>
      <vt:lpstr>Environmental issues in Accounting Diversity.</vt:lpstr>
      <vt:lpstr>Impacts of Culture on Financial Accounting Standards.</vt:lpstr>
      <vt:lpstr>Impact of issues on business operations.</vt:lpstr>
      <vt:lpstr>Accounting Standards (Comparison Between GAAP and IFRS)</vt:lpstr>
      <vt:lpstr>Reporting requirements</vt:lpstr>
      <vt:lpstr>Disclosure requirements.</vt:lpstr>
      <vt:lpstr>Effects of Convergence</vt:lpstr>
      <vt:lpstr>Role of IASB in harmonization</vt:lpstr>
      <vt:lpstr>Global Market (Financial Statement Analysis)</vt:lpstr>
      <vt:lpstr>Country:</vt:lpstr>
      <vt:lpstr>Issues in Financial statement Analysis.</vt:lpstr>
      <vt:lpstr>Recommendations.</vt:lpstr>
      <vt:lpstr>Financial statement analysis process.</vt:lpstr>
      <vt:lpstr>Potential benefits</vt:lpstr>
      <vt:lpstr>International Practice Business. (Foreign Exchange)</vt:lpstr>
      <vt:lpstr>Effects of Foreign exchange</vt:lpstr>
      <vt:lpstr>Mitigating Foreign exchange risks.</vt:lpstr>
      <vt:lpstr>International Tax laws.</vt:lpstr>
      <vt:lpstr>Tax and Tax incentives.</vt:lpstr>
      <vt:lpstr>Conclusion.</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4</cp:revision>
  <dcterms:created xsi:type="dcterms:W3CDTF">2021-10-14T06:19:41Z</dcterms:created>
  <dcterms:modified xsi:type="dcterms:W3CDTF">2021-10-14T07:07:17Z</dcterms:modified>
</cp:coreProperties>
</file>